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0"/>
  </p:notesMasterIdLst>
  <p:handoutMasterIdLst>
    <p:handoutMasterId r:id="rId61"/>
  </p:handoutMasterIdLst>
  <p:sldIdLst>
    <p:sldId id="421" r:id="rId2"/>
    <p:sldId id="469" r:id="rId3"/>
    <p:sldId id="422" r:id="rId4"/>
    <p:sldId id="424" r:id="rId5"/>
    <p:sldId id="425" r:id="rId6"/>
    <p:sldId id="479" r:id="rId7"/>
    <p:sldId id="426" r:id="rId8"/>
    <p:sldId id="427" r:id="rId9"/>
    <p:sldId id="428" r:id="rId10"/>
    <p:sldId id="429" r:id="rId11"/>
    <p:sldId id="478" r:id="rId12"/>
    <p:sldId id="430" r:id="rId13"/>
    <p:sldId id="431" r:id="rId14"/>
    <p:sldId id="432" r:id="rId15"/>
    <p:sldId id="433" r:id="rId16"/>
    <p:sldId id="477" r:id="rId17"/>
    <p:sldId id="434" r:id="rId18"/>
    <p:sldId id="470" r:id="rId19"/>
    <p:sldId id="437" r:id="rId20"/>
    <p:sldId id="438" r:id="rId21"/>
    <p:sldId id="439" r:id="rId22"/>
    <p:sldId id="472" r:id="rId23"/>
    <p:sldId id="473" r:id="rId24"/>
    <p:sldId id="474" r:id="rId25"/>
    <p:sldId id="475" r:id="rId26"/>
    <p:sldId id="476" r:id="rId27"/>
    <p:sldId id="480" r:id="rId28"/>
    <p:sldId id="482" r:id="rId29"/>
    <p:sldId id="457" r:id="rId30"/>
    <p:sldId id="496" r:id="rId31"/>
    <p:sldId id="483" r:id="rId32"/>
    <p:sldId id="484" r:id="rId33"/>
    <p:sldId id="485" r:id="rId34"/>
    <p:sldId id="486" r:id="rId35"/>
    <p:sldId id="487" r:id="rId36"/>
    <p:sldId id="488" r:id="rId37"/>
    <p:sldId id="451" r:id="rId38"/>
    <p:sldId id="452" r:id="rId39"/>
    <p:sldId id="453" r:id="rId40"/>
    <p:sldId id="454" r:id="rId41"/>
    <p:sldId id="455" r:id="rId42"/>
    <p:sldId id="489" r:id="rId43"/>
    <p:sldId id="495" r:id="rId44"/>
    <p:sldId id="456" r:id="rId45"/>
    <p:sldId id="490" r:id="rId46"/>
    <p:sldId id="491" r:id="rId47"/>
    <p:sldId id="492" r:id="rId48"/>
    <p:sldId id="493" r:id="rId49"/>
    <p:sldId id="458" r:id="rId50"/>
    <p:sldId id="459" r:id="rId51"/>
    <p:sldId id="460" r:id="rId52"/>
    <p:sldId id="461" r:id="rId53"/>
    <p:sldId id="462" r:id="rId54"/>
    <p:sldId id="463" r:id="rId55"/>
    <p:sldId id="464" r:id="rId56"/>
    <p:sldId id="465" r:id="rId57"/>
    <p:sldId id="466" r:id="rId58"/>
    <p:sldId id="468" r:id="rId5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rgbClr val="00FF00"/>
        </a:solidFill>
        <a:latin typeface="Tahoma" pitchFamily="-1" charset="0"/>
        <a:ea typeface="ＭＳ Ｐゴシック" pitchFamily="-1" charset="-128"/>
        <a:cs typeface="+mn-cs"/>
      </a:defRPr>
    </a:lvl1pPr>
    <a:lvl2pPr marL="457200" algn="l" rtl="0" eaLnBrk="0" fontAlgn="base" hangingPunct="0">
      <a:spcBef>
        <a:spcPct val="0"/>
      </a:spcBef>
      <a:spcAft>
        <a:spcPct val="0"/>
      </a:spcAft>
      <a:defRPr sz="2400" kern="1200">
        <a:solidFill>
          <a:srgbClr val="00FF00"/>
        </a:solidFill>
        <a:latin typeface="Tahoma" pitchFamily="-1" charset="0"/>
        <a:ea typeface="ＭＳ Ｐゴシック" pitchFamily="-1" charset="-128"/>
        <a:cs typeface="+mn-cs"/>
      </a:defRPr>
    </a:lvl2pPr>
    <a:lvl3pPr marL="914400" algn="l" rtl="0" eaLnBrk="0" fontAlgn="base" hangingPunct="0">
      <a:spcBef>
        <a:spcPct val="0"/>
      </a:spcBef>
      <a:spcAft>
        <a:spcPct val="0"/>
      </a:spcAft>
      <a:defRPr sz="2400" kern="1200">
        <a:solidFill>
          <a:srgbClr val="00FF00"/>
        </a:solidFill>
        <a:latin typeface="Tahoma" pitchFamily="-1" charset="0"/>
        <a:ea typeface="ＭＳ Ｐゴシック" pitchFamily="-1" charset="-128"/>
        <a:cs typeface="+mn-cs"/>
      </a:defRPr>
    </a:lvl3pPr>
    <a:lvl4pPr marL="1371600" algn="l" rtl="0" eaLnBrk="0" fontAlgn="base" hangingPunct="0">
      <a:spcBef>
        <a:spcPct val="0"/>
      </a:spcBef>
      <a:spcAft>
        <a:spcPct val="0"/>
      </a:spcAft>
      <a:defRPr sz="2400" kern="1200">
        <a:solidFill>
          <a:srgbClr val="00FF00"/>
        </a:solidFill>
        <a:latin typeface="Tahoma" pitchFamily="-1" charset="0"/>
        <a:ea typeface="ＭＳ Ｐゴシック" pitchFamily="-1" charset="-128"/>
        <a:cs typeface="+mn-cs"/>
      </a:defRPr>
    </a:lvl4pPr>
    <a:lvl5pPr marL="1828800" algn="l" rtl="0" eaLnBrk="0" fontAlgn="base" hangingPunct="0">
      <a:spcBef>
        <a:spcPct val="0"/>
      </a:spcBef>
      <a:spcAft>
        <a:spcPct val="0"/>
      </a:spcAft>
      <a:defRPr sz="2400" kern="1200">
        <a:solidFill>
          <a:srgbClr val="00FF00"/>
        </a:solidFill>
        <a:latin typeface="Tahoma" pitchFamily="-1" charset="0"/>
        <a:ea typeface="ＭＳ Ｐゴシック" pitchFamily="-1" charset="-128"/>
        <a:cs typeface="+mn-cs"/>
      </a:defRPr>
    </a:lvl5pPr>
    <a:lvl6pPr marL="2286000" algn="l" defTabSz="914400" rtl="0" eaLnBrk="1" latinLnBrk="0" hangingPunct="1">
      <a:defRPr sz="2400" kern="1200">
        <a:solidFill>
          <a:srgbClr val="00FF00"/>
        </a:solidFill>
        <a:latin typeface="Tahoma" pitchFamily="-1" charset="0"/>
        <a:ea typeface="ＭＳ Ｐゴシック" pitchFamily="-1" charset="-128"/>
        <a:cs typeface="+mn-cs"/>
      </a:defRPr>
    </a:lvl6pPr>
    <a:lvl7pPr marL="2743200" algn="l" defTabSz="914400" rtl="0" eaLnBrk="1" latinLnBrk="0" hangingPunct="1">
      <a:defRPr sz="2400" kern="1200">
        <a:solidFill>
          <a:srgbClr val="00FF00"/>
        </a:solidFill>
        <a:latin typeface="Tahoma" pitchFamily="-1" charset="0"/>
        <a:ea typeface="ＭＳ Ｐゴシック" pitchFamily="-1" charset="-128"/>
        <a:cs typeface="+mn-cs"/>
      </a:defRPr>
    </a:lvl7pPr>
    <a:lvl8pPr marL="3200400" algn="l" defTabSz="914400" rtl="0" eaLnBrk="1" latinLnBrk="0" hangingPunct="1">
      <a:defRPr sz="2400" kern="1200">
        <a:solidFill>
          <a:srgbClr val="00FF00"/>
        </a:solidFill>
        <a:latin typeface="Tahoma" pitchFamily="-1" charset="0"/>
        <a:ea typeface="ＭＳ Ｐゴシック" pitchFamily="-1" charset="-128"/>
        <a:cs typeface="+mn-cs"/>
      </a:defRPr>
    </a:lvl8pPr>
    <a:lvl9pPr marL="3657600" algn="l" defTabSz="914400" rtl="0" eaLnBrk="1" latinLnBrk="0" hangingPunct="1">
      <a:defRPr sz="2400" kern="1200">
        <a:solidFill>
          <a:srgbClr val="00FF00"/>
        </a:solidFill>
        <a:latin typeface="Tahoma" pitchFamily="-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6BD"/>
    <a:srgbClr val="2B4FA4"/>
    <a:srgbClr val="294B9A"/>
    <a:srgbClr val="B33434"/>
    <a:srgbClr val="33762E"/>
    <a:srgbClr val="161616"/>
    <a:srgbClr val="FED946"/>
    <a:srgbClr val="2B5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86" autoAdjust="0"/>
  </p:normalViewPr>
  <p:slideViewPr>
    <p:cSldViewPr showGuides="1">
      <p:cViewPr>
        <p:scale>
          <a:sx n="80" d="100"/>
          <a:sy n="80" d="100"/>
        </p:scale>
        <p:origin x="-2430"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615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idx="2"/>
          </p:nvPr>
        </p:nvSpPr>
        <p:spPr bwMode="auto">
          <a:xfrm>
            <a:off x="1143000" y="685800"/>
            <a:ext cx="4572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0487" tIns="44450" rIns="90487"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623685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altLang="en-US" dirty="0" smtClean="0">
                <a:solidFill>
                  <a:srgbClr val="000000"/>
                </a:solidFill>
                <a:latin typeface="Times New Roman" pitchFamily="18" charset="0"/>
                <a:ea typeface="ＭＳ Ｐゴシック" pitchFamily="34" charset="-128"/>
              </a:rPr>
              <a:t>Myocardial ischemia is poor oxygen supply to the heart's muscle tissue. It can be caused by plaque or a clot inside an artery. Plaque is a deposit of fatty material on the inner lining of an arterial wall. An embolus is a fat particle or blood clot that travels from another location in the cardiovascular system. In either case, the substance narrows the inside of the artery and reduces the amount of blood that can pass. </a:t>
            </a:r>
          </a:p>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altLang="en-US" dirty="0" smtClean="0">
              <a:solidFill>
                <a:srgbClr val="000000"/>
              </a:solidFill>
              <a:latin typeface="Times New Roman" pitchFamily="18" charset="0"/>
              <a:ea typeface="ＭＳ Ｐゴシック" pitchFamily="34" charset="-128"/>
            </a:endParaRPr>
          </a:p>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altLang="en-US" dirty="0" smtClean="0">
                <a:solidFill>
                  <a:srgbClr val="000000"/>
                </a:solidFill>
                <a:latin typeface="Times New Roman" pitchFamily="18" charset="0"/>
                <a:ea typeface="ＭＳ Ｐゴシック" pitchFamily="34" charset="-128"/>
              </a:rPr>
              <a:t>In addition, myocardial ischemia can be caused by a vasospasm. Vasospasm is the narrowing of a blood vessel by tightening or spasm of the muscles within the vessel's wall. Cocaine or methamphetamine use can cause vasospasm. </a:t>
            </a:r>
          </a:p>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altLang="en-US" dirty="0" smtClean="0">
              <a:solidFill>
                <a:srgbClr val="000000"/>
              </a:solidFill>
              <a:latin typeface="Times New Roman" pitchFamily="18" charset="0"/>
              <a:ea typeface="ＭＳ Ｐゴシック" pitchFamily="34" charset="-128"/>
            </a:endParaRPr>
          </a:p>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r>
              <a:rPr lang="en-US" altLang="en-US" dirty="0" smtClean="0">
                <a:solidFill>
                  <a:srgbClr val="000000"/>
                </a:solidFill>
                <a:latin typeface="Times New Roman" pitchFamily="18" charset="0"/>
                <a:ea typeface="ＭＳ Ｐゴシック" pitchFamily="34" charset="-128"/>
              </a:rPr>
              <a:t>Other causes of myocardial ischemia include symptomatic hypotension (e.g., blood loss), symptomatic tachycardia, or symptomatic </a:t>
            </a:r>
            <a:r>
              <a:rPr lang="en-US" altLang="en-US" dirty="0" err="1" smtClean="0">
                <a:solidFill>
                  <a:srgbClr val="000000"/>
                </a:solidFill>
                <a:latin typeface="Times New Roman" pitchFamily="18" charset="0"/>
                <a:ea typeface="ＭＳ Ｐゴシック" pitchFamily="34" charset="-128"/>
              </a:rPr>
              <a:t>bradycardia</a:t>
            </a:r>
            <a:r>
              <a:rPr lang="en-US" altLang="en-US" dirty="0" smtClean="0">
                <a:solidFill>
                  <a:srgbClr val="000000"/>
                </a:solidFill>
                <a:latin typeface="Times New Roman" pitchFamily="18" charset="0"/>
                <a:ea typeface="ＭＳ Ｐゴシック" pitchFamily="34" charset="-128"/>
              </a:rPr>
              <a:t> due a medical condition such as CHF. Severe anemia (lack of sufficient red blood cells) can be a cause, too.</a:t>
            </a:r>
          </a:p>
          <a:p>
            <a:endParaRPr lang="en-US" alt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70659" name="Text Box 2"/>
          <p:cNvSpPr>
            <a:spLocks noGrp="1" noChangeArrowheads="1"/>
          </p:cNvSpPr>
          <p:nvPr>
            <p:ph type="body"/>
          </p:nvPr>
        </p:nvSpPr>
        <p:spPr>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5" tIns="46797" rIns="89995" bIns="46797"/>
          <a:lstStyle/>
          <a:p>
            <a:r>
              <a:rPr lang="en-US" altLang="en-US" dirty="0" smtClean="0">
                <a:solidFill>
                  <a:srgbClr val="000000"/>
                </a:solidFill>
                <a:latin typeface="Times New Roman" pitchFamily="18" charset="0"/>
                <a:ea typeface="ＭＳ Ｐゴシック" pitchFamily="34" charset="-128"/>
              </a:rPr>
              <a:t>The first step is the formation of a plaque on the inner</a:t>
            </a:r>
            <a:r>
              <a:rPr lang="en-US" altLang="en-US" baseline="0" dirty="0" smtClean="0">
                <a:solidFill>
                  <a:srgbClr val="000000"/>
                </a:solidFill>
                <a:latin typeface="Times New Roman" pitchFamily="18" charset="0"/>
                <a:ea typeface="ＭＳ Ｐゴシック" pitchFamily="34" charset="-128"/>
              </a:rPr>
              <a:t> wall of an artery. </a:t>
            </a:r>
            <a:r>
              <a:rPr lang="en-US" sz="1200" kern="1200" dirty="0" smtClean="0">
                <a:solidFill>
                  <a:schemeClr val="tx1"/>
                </a:solidFill>
                <a:latin typeface="Times" pitchFamily="18" charset="0"/>
                <a:ea typeface="ＭＳ Ｐゴシック" pitchFamily="-1" charset="-128"/>
                <a:cs typeface="+mn-cs"/>
              </a:rPr>
              <a:t>This may occur due to stress on the internal lining of the artery from:</a:t>
            </a:r>
          </a:p>
          <a:p>
            <a:pPr lvl="0"/>
            <a:r>
              <a:rPr lang="en-US" sz="1200" kern="1200" dirty="0" smtClean="0">
                <a:solidFill>
                  <a:schemeClr val="tx1"/>
                </a:solidFill>
                <a:latin typeface="Times" pitchFamily="18" charset="0"/>
                <a:ea typeface="ＭＳ Ｐゴシック" pitchFamily="-1" charset="-128"/>
                <a:cs typeface="+mn-cs"/>
              </a:rPr>
              <a:t>high blood pressure  </a:t>
            </a:r>
          </a:p>
          <a:p>
            <a:pPr lvl="0"/>
            <a:r>
              <a:rPr lang="en-US" sz="1200" kern="1200" dirty="0" smtClean="0">
                <a:solidFill>
                  <a:schemeClr val="tx1"/>
                </a:solidFill>
                <a:latin typeface="Times" pitchFamily="18" charset="0"/>
                <a:ea typeface="ＭＳ Ｐゴシック" pitchFamily="-1" charset="-128"/>
                <a:cs typeface="+mn-cs"/>
              </a:rPr>
              <a:t>high lipids in the blood  </a:t>
            </a:r>
          </a:p>
          <a:p>
            <a:pPr lvl="0"/>
            <a:r>
              <a:rPr lang="en-US" sz="1200" kern="1200" dirty="0" smtClean="0">
                <a:solidFill>
                  <a:schemeClr val="tx1"/>
                </a:solidFill>
                <a:latin typeface="Times" pitchFamily="18" charset="0"/>
                <a:ea typeface="ＭＳ Ｐゴシック" pitchFamily="-1" charset="-128"/>
                <a:cs typeface="+mn-cs"/>
              </a:rPr>
              <a:t>diabetes  </a:t>
            </a:r>
          </a:p>
          <a:p>
            <a:pPr lvl="0"/>
            <a:r>
              <a:rPr lang="en-US" sz="1200" kern="1200" dirty="0" smtClean="0">
                <a:solidFill>
                  <a:schemeClr val="tx1"/>
                </a:solidFill>
                <a:latin typeface="Times" pitchFamily="18" charset="0"/>
                <a:ea typeface="ＭＳ Ｐゴシック" pitchFamily="-1" charset="-128"/>
                <a:cs typeface="+mn-cs"/>
              </a:rPr>
              <a:t>smoking  </a:t>
            </a:r>
          </a:p>
          <a:p>
            <a:pPr lvl="0"/>
            <a:r>
              <a:rPr lang="en-US" sz="1200" kern="1200" dirty="0" smtClean="0">
                <a:solidFill>
                  <a:schemeClr val="tx1"/>
                </a:solidFill>
                <a:latin typeface="Times" pitchFamily="18" charset="0"/>
                <a:ea typeface="ＭＳ Ｐゴシック" pitchFamily="-1" charset="-128"/>
                <a:cs typeface="+mn-cs"/>
              </a:rPr>
              <a:t>genetic factors  </a:t>
            </a:r>
          </a:p>
          <a:p>
            <a:r>
              <a:rPr lang="en-US" sz="1200" kern="1200" dirty="0" smtClean="0">
                <a:solidFill>
                  <a:schemeClr val="tx1"/>
                </a:solidFill>
                <a:latin typeface="Times" pitchFamily="18" charset="0"/>
                <a:ea typeface="ＭＳ Ｐゴシック" pitchFamily="-1" charset="-128"/>
                <a:cs typeface="+mn-cs"/>
              </a:rPr>
              <a:t> </a:t>
            </a:r>
          </a:p>
          <a:p>
            <a:r>
              <a:rPr lang="en-US" sz="1200" kern="1200" dirty="0" smtClean="0">
                <a:solidFill>
                  <a:schemeClr val="tx1"/>
                </a:solidFill>
                <a:latin typeface="Times" pitchFamily="18" charset="0"/>
                <a:ea typeface="ＭＳ Ｐゴシック" pitchFamily="-1" charset="-128"/>
                <a:cs typeface="+mn-cs"/>
              </a:rPr>
              <a:t>Plaque is a deposit of a fat-like substance that is hard on the outside and soft on the inside</a:t>
            </a:r>
          </a:p>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altLang="en-US" dirty="0" smtClean="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71683" name="Text Box 2"/>
          <p:cNvSpPr>
            <a:spLocks noGrp="1" noChangeArrowheads="1"/>
          </p:cNvSpPr>
          <p:nvPr>
            <p:ph type="body"/>
          </p:nvPr>
        </p:nvSpPr>
        <p:spPr>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5" tIns="46797" rIns="89995" bIns="46797"/>
          <a:lstStyle/>
          <a:p>
            <a:pPr marL="0" marR="0" indent="0" algn="l" defTabSz="914400" rtl="0" eaLnBrk="0" fontAlgn="base" latinLnBrk="0" hangingPunct="0">
              <a:lnSpc>
                <a:spcPct val="100000"/>
              </a:lnSpc>
              <a:spcBef>
                <a:spcPts val="454"/>
              </a:spcBef>
              <a:spcAft>
                <a:spcPct val="0"/>
              </a:spcAft>
              <a:buClrTx/>
              <a:buSzTx/>
              <a:buFontTx/>
              <a:buNone/>
              <a:tabLst>
                <a:tab pos="0" algn="l"/>
                <a:tab pos="897301" algn="l"/>
                <a:tab pos="1794601" algn="l"/>
                <a:tab pos="2691902" algn="l"/>
                <a:tab pos="3589203" algn="l"/>
                <a:tab pos="4486504" algn="l"/>
                <a:tab pos="5383804" algn="l"/>
                <a:tab pos="6281105" algn="l"/>
                <a:tab pos="7178406" algn="l"/>
                <a:tab pos="8075706" algn="l"/>
                <a:tab pos="8973007" algn="l"/>
                <a:tab pos="9870308" algn="l"/>
              </a:tabLst>
              <a:defRPr/>
            </a:pPr>
            <a:r>
              <a:rPr lang="en-US" sz="1200" kern="1200" dirty="0" smtClean="0">
                <a:solidFill>
                  <a:schemeClr val="tx1"/>
                </a:solidFill>
                <a:latin typeface="Times" pitchFamily="18" charset="0"/>
                <a:ea typeface="ＭＳ Ｐゴシック" pitchFamily="-1" charset="-128"/>
                <a:cs typeface="+mn-cs"/>
              </a:rPr>
              <a:t>Plaque is disrupted or the inner lining of the artery overlying the plaque is eroded away. The plaque can eventually burst or tear. This creates a "snag" where a clot forms.</a:t>
            </a:r>
          </a:p>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altLang="en-US" dirty="0" smtClean="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72707" name="Text Box 2"/>
          <p:cNvSpPr>
            <a:spLocks noGrp="1" noChangeArrowheads="1"/>
          </p:cNvSpPr>
          <p:nvPr>
            <p:ph type="body"/>
          </p:nvPr>
        </p:nvSpPr>
        <p:spPr>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5" tIns="46797" rIns="89995" bIns="46797"/>
          <a:lstStyle/>
          <a:p>
            <a:pPr marL="0" marR="0" indent="0" algn="l" defTabSz="914400" rtl="0" eaLnBrk="0" fontAlgn="base" latinLnBrk="0" hangingPunct="0">
              <a:lnSpc>
                <a:spcPct val="100000"/>
              </a:lnSpc>
              <a:spcBef>
                <a:spcPts val="454"/>
              </a:spcBef>
              <a:spcAft>
                <a:spcPct val="0"/>
              </a:spcAft>
              <a:buClrTx/>
              <a:buSzTx/>
              <a:buFontTx/>
              <a:buNone/>
              <a:tabLst>
                <a:tab pos="0" algn="l"/>
                <a:tab pos="897301" algn="l"/>
                <a:tab pos="1794601" algn="l"/>
                <a:tab pos="2691902" algn="l"/>
                <a:tab pos="3589203" algn="l"/>
                <a:tab pos="4486504" algn="l"/>
                <a:tab pos="5383804" algn="l"/>
                <a:tab pos="6281105" algn="l"/>
                <a:tab pos="7178406" algn="l"/>
                <a:tab pos="8075706" algn="l"/>
                <a:tab pos="8973007" algn="l"/>
                <a:tab pos="9870308" algn="l"/>
              </a:tabLst>
              <a:defRPr/>
            </a:pPr>
            <a:r>
              <a:rPr lang="en-US" sz="1200" kern="1200" dirty="0" smtClean="0">
                <a:solidFill>
                  <a:schemeClr val="tx1"/>
                </a:solidFill>
                <a:latin typeface="Times" pitchFamily="18" charset="0"/>
                <a:ea typeface="ＭＳ Ｐゴシック" pitchFamily="-1" charset="-128"/>
                <a:cs typeface="+mn-cs"/>
              </a:rPr>
              <a:t>Platelets and other components (fibrin) in the blood immediately react to the newly exposed layer and a clot begins to form. Depending on the size of the rupture, blood flow can begin to diminish beyond the site. This reduces the oxygen delivery to the myocardium. At some point the oxygen supply is reduced enough to cause chest pain or other symptoms.</a:t>
            </a:r>
          </a:p>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altLang="en-US" dirty="0" smtClean="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In this case, the reduced oxygen delivery can meet the myocardial demand while the patient is at rest, but can fall short with exertion. The patient can then develop chest pain as with angina. This chest pain should resolve with either decreasing the workload, stopping exertion and resting, or by increasing the blood flow past the stable plaque by taking nitroglycerin, which causes the artery to dilate. However patients with angina are at higher risk of clot formation and heart attack.</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Vasospasm can be caused by drugs such as cocaine. </a:t>
            </a:r>
            <a:r>
              <a:rPr lang="en-US" sz="1200" kern="1200" dirty="0" err="1" smtClean="0">
                <a:solidFill>
                  <a:schemeClr val="tx1"/>
                </a:solidFill>
                <a:latin typeface="Times" pitchFamily="18" charset="0"/>
                <a:ea typeface="ＭＳ Ｐゴシック" pitchFamily="-1" charset="-128"/>
                <a:cs typeface="+mn-cs"/>
              </a:rPr>
              <a:t>Prinzmetal's</a:t>
            </a:r>
            <a:r>
              <a:rPr lang="en-US" sz="1200" kern="1200" dirty="0" smtClean="0">
                <a:solidFill>
                  <a:schemeClr val="tx1"/>
                </a:solidFill>
                <a:latin typeface="Times" pitchFamily="18" charset="0"/>
                <a:ea typeface="ＭＳ Ｐゴシック" pitchFamily="-1" charset="-128"/>
                <a:cs typeface="+mn-cs"/>
              </a:rPr>
              <a:t> angina is chest pain caused by a spasm of the artery that acutely reduces or stops blood flow through the artery.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Times" pitchFamily="18" charset="0"/>
                <a:ea typeface="ＭＳ Ｐゴシック" pitchFamily="-1" charset="-128"/>
                <a:cs typeface="+mn-cs"/>
              </a:rPr>
              <a:t>Chest Wall  </a:t>
            </a:r>
          </a:p>
          <a:p>
            <a:pPr lvl="0"/>
            <a:r>
              <a:rPr lang="en-US" sz="1200" kern="1200" dirty="0" smtClean="0">
                <a:solidFill>
                  <a:schemeClr val="tx1"/>
                </a:solidFill>
                <a:latin typeface="Times" pitchFamily="18" charset="0"/>
                <a:ea typeface="ＭＳ Ｐゴシック" pitchFamily="-1" charset="-128"/>
                <a:cs typeface="+mn-cs"/>
              </a:rPr>
              <a:t>traumatic contusion  </a:t>
            </a:r>
          </a:p>
          <a:p>
            <a:pPr lvl="0"/>
            <a:r>
              <a:rPr lang="en-US" sz="1200" kern="1200" dirty="0" smtClean="0">
                <a:solidFill>
                  <a:schemeClr val="tx1"/>
                </a:solidFill>
                <a:latin typeface="Times" pitchFamily="18" charset="0"/>
                <a:ea typeface="ＭＳ Ｐゴシック" pitchFamily="-1" charset="-128"/>
                <a:cs typeface="+mn-cs"/>
              </a:rPr>
              <a:t>muscle strain  </a:t>
            </a:r>
          </a:p>
          <a:p>
            <a:pPr lvl="0"/>
            <a:r>
              <a:rPr lang="en-US" sz="1200" kern="1200" dirty="0" smtClean="0">
                <a:solidFill>
                  <a:schemeClr val="tx1"/>
                </a:solidFill>
                <a:latin typeface="Times" pitchFamily="18" charset="0"/>
                <a:ea typeface="ＭＳ Ｐゴシック" pitchFamily="-1" charset="-128"/>
                <a:cs typeface="+mn-cs"/>
              </a:rPr>
              <a:t>overuse syndromes such as rotator cuff tear with pain radiating from the shoulder  </a:t>
            </a:r>
          </a:p>
          <a:p>
            <a:pPr lvl="0"/>
            <a:r>
              <a:rPr lang="en-US" sz="1200" kern="1200" dirty="0" smtClean="0">
                <a:solidFill>
                  <a:schemeClr val="tx1"/>
                </a:solidFill>
                <a:latin typeface="Times" pitchFamily="18" charset="0"/>
                <a:ea typeface="ＭＳ Ｐゴシック" pitchFamily="-1" charset="-128"/>
                <a:cs typeface="+mn-cs"/>
              </a:rPr>
              <a:t>breast cysts and infections  </a:t>
            </a:r>
          </a:p>
          <a:p>
            <a:pPr lvl="0"/>
            <a:r>
              <a:rPr lang="en-US" sz="1200" kern="1200" dirty="0" smtClean="0">
                <a:solidFill>
                  <a:schemeClr val="tx1"/>
                </a:solidFill>
                <a:latin typeface="Times" pitchFamily="18" charset="0"/>
                <a:ea typeface="ＭＳ Ｐゴシック" pitchFamily="-1" charset="-128"/>
                <a:cs typeface="+mn-cs"/>
              </a:rPr>
              <a:t>shingles  </a:t>
            </a:r>
          </a:p>
          <a:p>
            <a:pPr lvl="0"/>
            <a:r>
              <a:rPr lang="en-US" sz="1200" kern="1200" dirty="0" smtClean="0">
                <a:solidFill>
                  <a:schemeClr val="tx1"/>
                </a:solidFill>
                <a:latin typeface="Times" pitchFamily="18" charset="0"/>
                <a:ea typeface="ＭＳ Ｐゴシック" pitchFamily="-1" charset="-128"/>
                <a:cs typeface="+mn-cs"/>
              </a:rPr>
              <a:t>inflammation of rib cartilage  </a:t>
            </a:r>
          </a:p>
          <a:p>
            <a:r>
              <a:rPr lang="en-US" sz="1200" kern="1200" dirty="0" smtClean="0">
                <a:solidFill>
                  <a:schemeClr val="tx1"/>
                </a:solidFill>
                <a:latin typeface="Times" pitchFamily="18" charset="0"/>
                <a:ea typeface="ＭＳ Ｐゴシック" pitchFamily="-1" charset="-128"/>
                <a:cs typeface="+mn-cs"/>
              </a:rPr>
              <a:t> </a:t>
            </a:r>
          </a:p>
          <a:p>
            <a:r>
              <a:rPr lang="en-US" sz="1200" kern="1200" dirty="0" smtClean="0">
                <a:solidFill>
                  <a:schemeClr val="tx1"/>
                </a:solidFill>
                <a:latin typeface="Times" pitchFamily="18" charset="0"/>
                <a:ea typeface="ＭＳ Ｐゴシック" pitchFamily="-1" charset="-128"/>
                <a:cs typeface="+mn-cs"/>
              </a:rPr>
              <a:t>Lungs and Pleura  </a:t>
            </a:r>
          </a:p>
          <a:p>
            <a:pPr lvl="0"/>
            <a:r>
              <a:rPr lang="en-US" sz="1200" kern="1200" dirty="0" smtClean="0">
                <a:solidFill>
                  <a:schemeClr val="tx1"/>
                </a:solidFill>
                <a:latin typeface="Times" pitchFamily="18" charset="0"/>
                <a:ea typeface="ＭＳ Ｐゴシック" pitchFamily="-1" charset="-128"/>
                <a:cs typeface="+mn-cs"/>
              </a:rPr>
              <a:t>pleurisy  </a:t>
            </a:r>
          </a:p>
          <a:p>
            <a:pPr lvl="0"/>
            <a:r>
              <a:rPr lang="en-US" sz="1200" kern="1200" dirty="0" smtClean="0">
                <a:solidFill>
                  <a:schemeClr val="tx1"/>
                </a:solidFill>
                <a:latin typeface="Times" pitchFamily="18" charset="0"/>
                <a:ea typeface="ＭＳ Ｐゴシック" pitchFamily="-1" charset="-128"/>
                <a:cs typeface="+mn-cs"/>
              </a:rPr>
              <a:t>pneumonia  </a:t>
            </a:r>
          </a:p>
          <a:p>
            <a:pPr lvl="0"/>
            <a:r>
              <a:rPr lang="en-US" sz="1200" kern="1200" dirty="0" err="1" smtClean="0">
                <a:solidFill>
                  <a:schemeClr val="tx1"/>
                </a:solidFill>
                <a:latin typeface="Times" pitchFamily="18" charset="0"/>
                <a:ea typeface="ＭＳ Ｐゴシック" pitchFamily="-1" charset="-128"/>
                <a:cs typeface="+mn-cs"/>
              </a:rPr>
              <a:t>pneumothorax</a:t>
            </a:r>
            <a:r>
              <a:rPr lang="en-US" sz="1200" kern="1200" dirty="0" smtClean="0">
                <a:solidFill>
                  <a:schemeClr val="tx1"/>
                </a:solidFill>
                <a:latin typeface="Times" pitchFamily="18" charset="0"/>
                <a:ea typeface="ＭＳ Ｐゴシック" pitchFamily="-1" charset="-128"/>
                <a:cs typeface="+mn-cs"/>
              </a:rPr>
              <a:t>  </a:t>
            </a:r>
          </a:p>
          <a:p>
            <a:pPr lvl="0"/>
            <a:r>
              <a:rPr lang="en-US" sz="1200" kern="1200" dirty="0" smtClean="0">
                <a:solidFill>
                  <a:schemeClr val="tx1"/>
                </a:solidFill>
                <a:latin typeface="Times" pitchFamily="18" charset="0"/>
                <a:ea typeface="ＭＳ Ｐゴシック" pitchFamily="-1" charset="-128"/>
                <a:cs typeface="+mn-cs"/>
              </a:rPr>
              <a:t>pulmonary embolus  </a:t>
            </a:r>
          </a:p>
          <a:p>
            <a:pPr lvl="0"/>
            <a:r>
              <a:rPr lang="en-US" sz="1200" kern="1200" dirty="0" smtClean="0">
                <a:solidFill>
                  <a:schemeClr val="tx1"/>
                </a:solidFill>
                <a:latin typeface="Times" pitchFamily="18" charset="0"/>
                <a:ea typeface="ＭＳ Ｐゴシック" pitchFamily="-1" charset="-128"/>
                <a:cs typeface="+mn-cs"/>
              </a:rPr>
              <a:t>asthma, bronchitis, upper-respiratory infection  </a:t>
            </a:r>
          </a:p>
          <a:p>
            <a:r>
              <a:rPr lang="en-US" sz="1200" kern="1200" dirty="0" smtClean="0">
                <a:solidFill>
                  <a:schemeClr val="tx1"/>
                </a:solidFill>
                <a:latin typeface="Times" pitchFamily="18" charset="0"/>
                <a:ea typeface="ＭＳ Ｐゴシック" pitchFamily="-1" charset="-128"/>
                <a:cs typeface="+mn-cs"/>
              </a:rPr>
              <a:t> </a:t>
            </a:r>
          </a:p>
          <a:p>
            <a:r>
              <a:rPr lang="en-US" sz="1200" kern="1200" dirty="0" err="1" smtClean="0">
                <a:solidFill>
                  <a:schemeClr val="tx1"/>
                </a:solidFill>
                <a:latin typeface="Times" pitchFamily="18" charset="0"/>
                <a:ea typeface="ＭＳ Ｐゴシック" pitchFamily="-1" charset="-128"/>
                <a:cs typeface="+mn-cs"/>
              </a:rPr>
              <a:t>Mediastinum</a:t>
            </a:r>
            <a:r>
              <a:rPr lang="en-US" sz="1200" kern="1200" dirty="0" smtClean="0">
                <a:solidFill>
                  <a:schemeClr val="tx1"/>
                </a:solidFill>
                <a:latin typeface="Times" pitchFamily="18" charset="0"/>
                <a:ea typeface="ＭＳ Ｐゴシック" pitchFamily="-1" charset="-128"/>
                <a:cs typeface="+mn-cs"/>
              </a:rPr>
              <a:t>  </a:t>
            </a:r>
          </a:p>
          <a:p>
            <a:pPr lvl="0"/>
            <a:r>
              <a:rPr lang="en-US" sz="1200" kern="1200" dirty="0" smtClean="0">
                <a:solidFill>
                  <a:schemeClr val="tx1"/>
                </a:solidFill>
                <a:latin typeface="Times" pitchFamily="18" charset="0"/>
                <a:ea typeface="ＭＳ Ｐゴシック" pitchFamily="-1" charset="-128"/>
                <a:cs typeface="+mn-cs"/>
              </a:rPr>
              <a:t>angina  </a:t>
            </a:r>
          </a:p>
          <a:p>
            <a:pPr lvl="0"/>
            <a:r>
              <a:rPr lang="en-US" sz="1200" kern="1200" dirty="0" smtClean="0">
                <a:solidFill>
                  <a:schemeClr val="tx1"/>
                </a:solidFill>
                <a:latin typeface="Times" pitchFamily="18" charset="0"/>
                <a:ea typeface="ＭＳ Ｐゴシック" pitchFamily="-1" charset="-128"/>
                <a:cs typeface="+mn-cs"/>
              </a:rPr>
              <a:t>unstable angina (pre-infarction angina)  </a:t>
            </a:r>
          </a:p>
          <a:p>
            <a:pPr lvl="0"/>
            <a:r>
              <a:rPr lang="en-US" sz="1200" kern="1200" dirty="0" smtClean="0">
                <a:solidFill>
                  <a:schemeClr val="tx1"/>
                </a:solidFill>
                <a:latin typeface="Times" pitchFamily="18" charset="0"/>
                <a:ea typeface="ＭＳ Ｐゴシック" pitchFamily="-1" charset="-128"/>
                <a:cs typeface="+mn-cs"/>
              </a:rPr>
              <a:t>myocardial infarction  </a:t>
            </a:r>
          </a:p>
          <a:p>
            <a:pPr lvl="0"/>
            <a:r>
              <a:rPr lang="en-US" sz="1200" kern="1200" dirty="0" err="1" smtClean="0">
                <a:solidFill>
                  <a:schemeClr val="tx1"/>
                </a:solidFill>
                <a:latin typeface="Times" pitchFamily="18" charset="0"/>
                <a:ea typeface="ＭＳ Ｐゴシック" pitchFamily="-1" charset="-128"/>
                <a:cs typeface="+mn-cs"/>
              </a:rPr>
              <a:t>esophagitis</a:t>
            </a:r>
            <a:r>
              <a:rPr lang="en-US" sz="1200" kern="1200" dirty="0" smtClean="0">
                <a:solidFill>
                  <a:schemeClr val="tx1"/>
                </a:solidFill>
                <a:latin typeface="Times" pitchFamily="18" charset="0"/>
                <a:ea typeface="ＭＳ Ｐゴシック" pitchFamily="-1" charset="-128"/>
                <a:cs typeface="+mn-cs"/>
              </a:rPr>
              <a:t>, esophageal spasm, heartburn, reflux (GERD)  </a:t>
            </a:r>
          </a:p>
          <a:p>
            <a:pPr lvl="0"/>
            <a:r>
              <a:rPr lang="en-US" sz="1200" kern="1200" dirty="0" err="1" smtClean="0">
                <a:solidFill>
                  <a:schemeClr val="tx1"/>
                </a:solidFill>
                <a:latin typeface="Times" pitchFamily="18" charset="0"/>
                <a:ea typeface="ＭＳ Ｐゴシック" pitchFamily="-1" charset="-128"/>
                <a:cs typeface="+mn-cs"/>
              </a:rPr>
              <a:t>pericarditis</a:t>
            </a:r>
            <a:r>
              <a:rPr lang="en-US" sz="1200" kern="1200" dirty="0" smtClean="0">
                <a:solidFill>
                  <a:schemeClr val="tx1"/>
                </a:solidFill>
                <a:latin typeface="Times" pitchFamily="18" charset="0"/>
                <a:ea typeface="ＭＳ Ｐゴシック" pitchFamily="-1" charset="-128"/>
                <a:cs typeface="+mn-cs"/>
              </a:rPr>
              <a:t>  </a:t>
            </a:r>
          </a:p>
          <a:p>
            <a:pPr lvl="0"/>
            <a:r>
              <a:rPr lang="en-US" sz="1200" kern="1200" dirty="0" err="1" smtClean="0">
                <a:solidFill>
                  <a:schemeClr val="tx1"/>
                </a:solidFill>
                <a:latin typeface="Times" pitchFamily="18" charset="0"/>
                <a:ea typeface="ＭＳ Ｐゴシック" pitchFamily="-1" charset="-128"/>
                <a:cs typeface="+mn-cs"/>
              </a:rPr>
              <a:t>mediastinal</a:t>
            </a:r>
            <a:r>
              <a:rPr lang="en-US" sz="1200" kern="1200" dirty="0" smtClean="0">
                <a:solidFill>
                  <a:schemeClr val="tx1"/>
                </a:solidFill>
                <a:latin typeface="Times" pitchFamily="18" charset="0"/>
                <a:ea typeface="ＭＳ Ｐゴシック" pitchFamily="-1" charset="-128"/>
                <a:cs typeface="+mn-cs"/>
              </a:rPr>
              <a:t> air from ruptured bronchus  </a:t>
            </a:r>
          </a:p>
          <a:p>
            <a:r>
              <a:rPr lang="en-US" sz="1200" kern="1200" dirty="0" smtClean="0">
                <a:solidFill>
                  <a:schemeClr val="tx1"/>
                </a:solidFill>
                <a:latin typeface="Times" pitchFamily="18" charset="0"/>
                <a:ea typeface="ＭＳ Ｐゴシック" pitchFamily="-1" charset="-128"/>
                <a:cs typeface="+mn-cs"/>
              </a:rPr>
              <a:t> </a:t>
            </a:r>
          </a:p>
          <a:p>
            <a:r>
              <a:rPr lang="en-US" sz="1200" kern="1200" dirty="0" smtClean="0">
                <a:solidFill>
                  <a:schemeClr val="tx1"/>
                </a:solidFill>
                <a:latin typeface="Times" pitchFamily="18" charset="0"/>
                <a:ea typeface="ＭＳ Ｐゴシック" pitchFamily="-1" charset="-128"/>
                <a:cs typeface="+mn-cs"/>
              </a:rPr>
              <a:t>Abdomen  </a:t>
            </a:r>
          </a:p>
          <a:p>
            <a:pPr lvl="0"/>
            <a:r>
              <a:rPr lang="en-US" sz="1200" kern="1200" dirty="0" smtClean="0">
                <a:solidFill>
                  <a:schemeClr val="tx1"/>
                </a:solidFill>
                <a:latin typeface="Times" pitchFamily="18" charset="0"/>
                <a:ea typeface="ＭＳ Ｐゴシック" pitchFamily="-1" charset="-128"/>
                <a:cs typeface="+mn-cs"/>
              </a:rPr>
              <a:t>gallbladder (</a:t>
            </a:r>
            <a:r>
              <a:rPr lang="en-US" sz="1200" kern="1200" dirty="0" err="1" smtClean="0">
                <a:solidFill>
                  <a:schemeClr val="tx1"/>
                </a:solidFill>
                <a:latin typeface="Times" pitchFamily="18" charset="0"/>
                <a:ea typeface="ＭＳ Ｐゴシック" pitchFamily="-1" charset="-128"/>
                <a:cs typeface="+mn-cs"/>
              </a:rPr>
              <a:t>cholecystitis</a:t>
            </a:r>
            <a:r>
              <a:rPr lang="en-US" sz="1200" kern="1200" dirty="0" smtClean="0">
                <a:solidFill>
                  <a:schemeClr val="tx1"/>
                </a:solidFill>
                <a:latin typeface="Times" pitchFamily="18" charset="0"/>
                <a:ea typeface="ＭＳ Ｐゴシック" pitchFamily="-1" charset="-128"/>
                <a:cs typeface="+mn-cs"/>
              </a:rPr>
              <a:t>, gallstones)  </a:t>
            </a:r>
          </a:p>
          <a:p>
            <a:pPr lvl="0"/>
            <a:r>
              <a:rPr lang="en-US" sz="1200" kern="1200" dirty="0" smtClean="0">
                <a:solidFill>
                  <a:schemeClr val="tx1"/>
                </a:solidFill>
                <a:latin typeface="Times" pitchFamily="18" charset="0"/>
                <a:ea typeface="ＭＳ Ｐゴシック" pitchFamily="-1" charset="-128"/>
                <a:cs typeface="+mn-cs"/>
              </a:rPr>
              <a:t>stomach (gastritis)  </a:t>
            </a:r>
          </a:p>
          <a:p>
            <a:pPr lvl="0"/>
            <a:r>
              <a:rPr lang="en-US" sz="1200" kern="1200" dirty="0" smtClean="0">
                <a:solidFill>
                  <a:schemeClr val="tx1"/>
                </a:solidFill>
                <a:latin typeface="Times" pitchFamily="18" charset="0"/>
                <a:ea typeface="ＭＳ Ｐゴシック" pitchFamily="-1" charset="-128"/>
                <a:cs typeface="+mn-cs"/>
              </a:rPr>
              <a:t>pancreas (pancreatitis)  </a:t>
            </a:r>
          </a:p>
          <a:p>
            <a:r>
              <a:rPr lang="en-US" sz="1200" kern="1200" dirty="0" smtClean="0">
                <a:solidFill>
                  <a:schemeClr val="tx1"/>
                </a:solidFill>
                <a:latin typeface="Times" pitchFamily="18" charset="0"/>
                <a:ea typeface="ＭＳ Ｐゴシック" pitchFamily="-1" charset="-128"/>
                <a:cs typeface="+mn-cs"/>
              </a:rPr>
              <a:t> </a:t>
            </a:r>
          </a:p>
          <a:p>
            <a:r>
              <a:rPr lang="en-US" sz="1200" kern="1200" dirty="0" smtClean="0">
                <a:solidFill>
                  <a:schemeClr val="tx1"/>
                </a:solidFill>
                <a:latin typeface="Times" pitchFamily="18" charset="0"/>
                <a:ea typeface="ＭＳ Ｐゴシック" pitchFamily="-1" charset="-128"/>
                <a:cs typeface="+mn-cs"/>
              </a:rPr>
              <a:t>Psychogenic chest pain (non-organic, psychosomatic)  </a:t>
            </a:r>
          </a:p>
          <a:p>
            <a:pPr lvl="0"/>
            <a:r>
              <a:rPr lang="en-US" sz="1200" kern="1200" dirty="0" smtClean="0">
                <a:solidFill>
                  <a:schemeClr val="tx1"/>
                </a:solidFill>
                <a:latin typeface="Times" pitchFamily="18" charset="0"/>
                <a:ea typeface="ＭＳ Ｐゴシック" pitchFamily="-1" charset="-128"/>
                <a:cs typeface="+mn-cs"/>
              </a:rPr>
              <a:t>stress  </a:t>
            </a:r>
          </a:p>
          <a:p>
            <a:pPr lvl="0"/>
            <a:r>
              <a:rPr lang="en-US" sz="1200" kern="1200" dirty="0" smtClean="0">
                <a:solidFill>
                  <a:schemeClr val="tx1"/>
                </a:solidFill>
                <a:latin typeface="Times" pitchFamily="18" charset="0"/>
                <a:ea typeface="ＭＳ Ｐゴシック" pitchFamily="-1" charset="-128"/>
                <a:cs typeface="+mn-cs"/>
              </a:rPr>
              <a:t>hyperventilation  </a:t>
            </a:r>
          </a:p>
          <a:p>
            <a:pPr lvl="0"/>
            <a:r>
              <a:rPr lang="en-US" sz="1200" kern="1200" dirty="0" smtClean="0">
                <a:solidFill>
                  <a:schemeClr val="tx1"/>
                </a:solidFill>
                <a:latin typeface="Times" pitchFamily="18" charset="0"/>
                <a:ea typeface="ＭＳ Ｐゴシック" pitchFamily="-1" charset="-128"/>
                <a:cs typeface="+mn-cs"/>
              </a:rPr>
              <a:t>panic attack  </a:t>
            </a:r>
          </a:p>
          <a:p>
            <a:r>
              <a:rPr lang="en-US" sz="1200" kern="1200" dirty="0" smtClean="0">
                <a:solidFill>
                  <a:schemeClr val="tx1"/>
                </a:solidFill>
                <a:latin typeface="Times" pitchFamily="18" charset="0"/>
                <a:ea typeface="ＭＳ Ｐゴシック" pitchFamily="-1" charset="-128"/>
                <a:cs typeface="+mn-cs"/>
              </a:rPr>
              <a:t> </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In many cases, it is not possible to distinguish between angina, acute coronary syndrome, and a myocardial infarction based simply on a history and exam. Paramedic’s 12-lead EKG, </a:t>
            </a:r>
            <a:r>
              <a:rPr lang="en-US" sz="1200" kern="1200" dirty="0" err="1" smtClean="0">
                <a:solidFill>
                  <a:schemeClr val="tx1"/>
                </a:solidFill>
                <a:latin typeface="Times" pitchFamily="18" charset="0"/>
                <a:ea typeface="ＭＳ Ｐゴシック" pitchFamily="-1" charset="-128"/>
                <a:cs typeface="+mn-cs"/>
              </a:rPr>
              <a:t>bloodwork</a:t>
            </a:r>
            <a:r>
              <a:rPr lang="en-US" sz="1200" kern="1200" dirty="0" smtClean="0">
                <a:solidFill>
                  <a:schemeClr val="tx1"/>
                </a:solidFill>
                <a:latin typeface="Times" pitchFamily="18" charset="0"/>
                <a:ea typeface="ＭＳ Ｐゴシック" pitchFamily="-1" charset="-128"/>
                <a:cs typeface="+mn-cs"/>
              </a:rPr>
              <a:t> at the hospital, and even an angiogram may provide the diagnosis in a patient with ongoing pain or other related symptoms.</a:t>
            </a:r>
          </a:p>
          <a:p>
            <a:endParaRPr lang="en-US" alt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There is typically a regular pattern to stable angina. It can be triggered by physical exertion, stress, even cold weather or eating a large meal. Unstable angina is angina that comes on at rest, lasts longer than normal, or is not relieved by rest or nitro. Unstable angina is concerning because it can sometimes be a precursor to a myocardial infarction.</a:t>
            </a:r>
          </a:p>
          <a:p>
            <a:endParaRPr lang="en-US"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45 year old male with crushing </a:t>
            </a:r>
            <a:r>
              <a:rPr lang="en-US" dirty="0" err="1" smtClean="0"/>
              <a:t>substernal</a:t>
            </a:r>
            <a:r>
              <a:rPr lang="en-US" dirty="0" smtClean="0"/>
              <a:t> chest pain: acute MI</a:t>
            </a:r>
          </a:p>
          <a:p>
            <a:r>
              <a:rPr lang="en-US" dirty="0" smtClean="0"/>
              <a:t>50 year old female with a sudden onset of sharp chest pain and shortness of breath: pulmonary</a:t>
            </a:r>
            <a:r>
              <a:rPr lang="en-US" baseline="0" dirty="0" smtClean="0"/>
              <a:t> embolus</a:t>
            </a:r>
            <a:endParaRPr lang="en-US" dirty="0" smtClean="0"/>
          </a:p>
          <a:p>
            <a:r>
              <a:rPr lang="en-US" dirty="0" smtClean="0"/>
              <a:t>75 year old male with hypertension, tachycardia, and shortness of breath: congestive heart failure</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Patients can present with a variety of signs and symptoms. If the tear is large or the aorta ruptures, the patient may die within a few minutes. Most patients present with sudden severe chest pain, often described as “tearing” or “ripping” and radiating through to the back. If the  dissection extends into the coronary arteries, the person may present with chest pain similar to an MI. If the dissection extends into one </a:t>
            </a:r>
            <a:r>
              <a:rPr lang="en-US" sz="1200" kern="1200" dirty="0" err="1" smtClean="0">
                <a:solidFill>
                  <a:schemeClr val="tx1"/>
                </a:solidFill>
                <a:latin typeface="Times" pitchFamily="18" charset="0"/>
                <a:ea typeface="ＭＳ Ｐゴシック" pitchFamily="-1" charset="-128"/>
                <a:cs typeface="+mn-cs"/>
              </a:rPr>
              <a:t>subclavian</a:t>
            </a:r>
            <a:r>
              <a:rPr lang="en-US" sz="1200" kern="1200" dirty="0" smtClean="0">
                <a:solidFill>
                  <a:schemeClr val="tx1"/>
                </a:solidFill>
                <a:latin typeface="Times" pitchFamily="18" charset="0"/>
                <a:ea typeface="ＭＳ Ｐゴシック" pitchFamily="-1" charset="-128"/>
                <a:cs typeface="+mn-cs"/>
              </a:rPr>
              <a:t> artery, the blood pressures may be different between the right and left arms. If the dissection extends into the carotid arteries, the patient may develop stroke-like symptoms.    </a:t>
            </a:r>
          </a:p>
          <a:p>
            <a:endParaRPr lang="en-US" alt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This condition can be brought on when approximately 40% of the left ventricle is involved with an AMI. It can also be caused by disorders of the heart muscle, the valves or the heart's electrical conduction system. </a:t>
            </a:r>
            <a:r>
              <a:rPr lang="en-US" sz="1200" kern="1200" dirty="0" err="1" smtClean="0">
                <a:solidFill>
                  <a:schemeClr val="tx1"/>
                </a:solidFill>
                <a:latin typeface="Times" pitchFamily="18" charset="0"/>
                <a:ea typeface="ＭＳ Ｐゴシック" pitchFamily="-1" charset="-128"/>
                <a:cs typeface="+mn-cs"/>
              </a:rPr>
              <a:t>Cardiogenic</a:t>
            </a:r>
            <a:r>
              <a:rPr lang="en-US" sz="1200" kern="1200" dirty="0" smtClean="0">
                <a:solidFill>
                  <a:schemeClr val="tx1"/>
                </a:solidFill>
                <a:latin typeface="Times" pitchFamily="18" charset="0"/>
                <a:ea typeface="ＭＳ Ｐゴシック" pitchFamily="-1" charset="-128"/>
                <a:cs typeface="+mn-cs"/>
              </a:rPr>
              <a:t> shock has a very high mortality</a:t>
            </a:r>
            <a:r>
              <a:rPr lang="en-US" sz="1200" kern="1200" baseline="0" dirty="0" smtClean="0">
                <a:solidFill>
                  <a:schemeClr val="tx1"/>
                </a:solidFill>
                <a:latin typeface="Times" pitchFamily="18" charset="0"/>
                <a:ea typeface="ＭＳ Ｐゴシック" pitchFamily="-1" charset="-128"/>
                <a:cs typeface="+mn-cs"/>
              </a:rPr>
              <a:t> rate.</a:t>
            </a:r>
            <a:endParaRPr lang="en-US" sz="1200" kern="1200" dirty="0" smtClean="0">
              <a:solidFill>
                <a:schemeClr val="tx1"/>
              </a:solidFill>
              <a:latin typeface="Times" pitchFamily="18" charset="0"/>
              <a:ea typeface="ＭＳ Ｐゴシック" pitchFamily="-1" charset="-128"/>
              <a:cs typeface="+mn-cs"/>
            </a:endParaRPr>
          </a:p>
          <a:p>
            <a:endParaRPr lang="en-US" altLang="en-US"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Clots usually form in the deep veins of the legs or pelvis, and may occur following surgery or prolonged sitting (such as a long airplane flight). Other risk factors include woman who are taking birth control medication, and the morbidly obese. Once the clot forms in the vein it may break off the vessel wall and float through the circulation until it lodges in an organ. </a:t>
            </a:r>
            <a:endParaRPr lang="en-US" alt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ＭＳ Ｐゴシック" pitchFamily="-1" charset="-128"/>
                <a:cs typeface="+mn-cs"/>
              </a:rPr>
              <a:t>The SICK/NOT SICK choice is a very important medical decision. In some cases, it is a life-saving choice. You should be able to decide within the first minute of contact whether or not the patient is critically ill. You do this by forming a clinical picture. Once the decision is made, responder actions should proceed in a manner appropriate to the patient's condition. </a:t>
            </a:r>
          </a:p>
          <a:p>
            <a:endParaRPr lang="en-US" alt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noFill/>
          <a:ln w="9525">
            <a:noFill/>
          </a:ln>
          <a:extLst>
            <a:ext uri="{91240B29-F687-4F45-9708-019B960494DF}">
              <a14:hiddenLine xmlns:a14="http://schemas.microsoft.com/office/drawing/2010/main" w="12700">
                <a:solidFill>
                  <a:srgbClr val="000000"/>
                </a:solidFill>
                <a:miter lim="800000"/>
                <a:headEnd/>
                <a:tailEnd/>
              </a14:hiddenLine>
            </a:ext>
          </a:extLst>
        </p:spPr>
      </p:sp>
      <p:sp>
        <p:nvSpPr>
          <p:cNvPr id="81923" name="Rectangle 3"/>
          <p:cNvSpPr>
            <a:spLocks noGrp="1" noChangeArrowheads="1"/>
          </p:cNvSpPr>
          <p:nvPr>
            <p:ph type="body" idx="1"/>
          </p:nvPr>
        </p:nvSpPr>
        <p:spPr>
          <a:xfrm>
            <a:off x="914711" y="4344025"/>
            <a:ext cx="5028579" cy="4114488"/>
          </a:xfrm>
          <a:noFill/>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84995" name="Text Box 2"/>
          <p:cNvSpPr>
            <a:spLocks noGrp="1" noChangeArrowheads="1"/>
          </p:cNvSpPr>
          <p:nvPr>
            <p:ph type="body"/>
          </p:nvPr>
        </p:nvSpPr>
        <p:spPr>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5" tIns="46797" rIns="89995" bIns="46797"/>
          <a:lstStyle/>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altLang="en-US" dirty="0" smtClean="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84995" name="Text Box 2"/>
          <p:cNvSpPr>
            <a:spLocks noGrp="1" noChangeArrowheads="1"/>
          </p:cNvSpPr>
          <p:nvPr>
            <p:ph type="body"/>
          </p:nvPr>
        </p:nvSpPr>
        <p:spPr>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5" tIns="46797" rIns="89995" bIns="46797"/>
          <a:lstStyle/>
          <a:p>
            <a:pPr>
              <a:spcBef>
                <a:spcPts val="454"/>
              </a:spcBef>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endParaRPr lang="en-US" altLang="en-US" dirty="0" smtClean="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noFill/>
          <a:ln w="9525">
            <a:noFill/>
          </a:ln>
          <a:extLst>
            <a:ext uri="{91240B29-F687-4F45-9708-019B960494DF}">
              <a14:hiddenLine xmlns:a14="http://schemas.microsoft.com/office/drawing/2010/main" w="12700">
                <a:solidFill>
                  <a:srgbClr val="000000"/>
                </a:solidFill>
                <a:miter lim="800000"/>
                <a:headEnd/>
                <a:tailEnd/>
              </a14:hiddenLine>
            </a:ext>
          </a:extLst>
        </p:spPr>
      </p:sp>
      <p:sp>
        <p:nvSpPr>
          <p:cNvPr id="88067" name="Rectangle 3"/>
          <p:cNvSpPr>
            <a:spLocks noGrp="1" noChangeArrowheads="1"/>
          </p:cNvSpPr>
          <p:nvPr>
            <p:ph type="body" idx="1"/>
          </p:nvPr>
        </p:nvSpPr>
        <p:spPr>
          <a:xfrm>
            <a:off x="914711" y="4344025"/>
            <a:ext cx="5028579" cy="4114488"/>
          </a:xfrm>
          <a:noFill/>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89091" name="Text Box 2"/>
          <p:cNvSpPr>
            <a:spLocks noGrp="1" noChangeArrowheads="1"/>
          </p:cNvSpPr>
          <p:nvPr>
            <p:ph type="body"/>
          </p:nvPr>
        </p:nvSpPr>
        <p:spPr>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5" tIns="46797" rIns="89995" bIns="46797"/>
          <a:lstStyle/>
          <a:p>
            <a:pPr marL="224325" indent="-224325">
              <a:spcBef>
                <a:spcPts val="454"/>
              </a:spcBef>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These conditions must be met before you may assist with nitro: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complaint similar to normally experienced angina or cardiac pain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BP greater than 100 mmHg systolic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no more than three doses total (5 minutes apart)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must be patient's prescription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patient must be sitting or lying down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no Viagra or Levitra within past 24 hours or Cialis within past 48 hours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90115" name="Text Box 3"/>
          <p:cNvSpPr>
            <a:spLocks noGrp="1" noChangeArrowheads="1"/>
          </p:cNvSpPr>
          <p:nvPr>
            <p:ph type="body"/>
          </p:nvPr>
        </p:nvSpPr>
        <p:spPr>
          <a:noFill/>
        </p:spPr>
        <p:txBody>
          <a:bodyPr lIns="89995" tIns="46797" rIns="89995" bIns="46797"/>
          <a:lstStyle/>
          <a:p>
            <a:pPr marL="224325" indent="-224325">
              <a:spcBef>
                <a:spcPts val="454"/>
              </a:spcBef>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These conditions must be met before you may assist with nitro: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complaint similar to normally experienced angina or cardiac pain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BP greater than 100 mmHg systolic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no more than three doses total (5 minutes apart)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must be patient's prescription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patient must be sitting or lying down </a:t>
            </a:r>
          </a:p>
          <a:p>
            <a:pPr marL="224325" indent="-224325">
              <a:spcBef>
                <a:spcPts val="454"/>
              </a:spcBef>
              <a:buFontTx/>
              <a:buChar char="•"/>
              <a:tabLst>
                <a:tab pos="224325" algn="l"/>
                <a:tab pos="1121626" algn="l"/>
                <a:tab pos="2018927" algn="l"/>
                <a:tab pos="2916227" algn="l"/>
                <a:tab pos="3813528" algn="l"/>
                <a:tab pos="4710829" algn="l"/>
                <a:tab pos="5608130" algn="l"/>
                <a:tab pos="6505430" algn="l"/>
                <a:tab pos="7402731" algn="l"/>
                <a:tab pos="8300032" algn="l"/>
                <a:tab pos="9197332" algn="l"/>
                <a:tab pos="10094633" algn="l"/>
              </a:tabLst>
            </a:pPr>
            <a:r>
              <a:rPr lang="en-US" altLang="en-US" smtClean="0">
                <a:solidFill>
                  <a:srgbClr val="000000"/>
                </a:solidFill>
                <a:latin typeface="Times New Roman" pitchFamily="18" charset="0"/>
                <a:ea typeface="ＭＳ Ｐゴシック" pitchFamily="34" charset="-128"/>
              </a:rPr>
              <a:t>no Viagra or Levitra within past 24 hours or Cialis within past 48 hours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143000" y="685488"/>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91139" name="Rectangle 2"/>
          <p:cNvSpPr>
            <a:spLocks noGrp="1" noChangeArrowheads="1"/>
          </p:cNvSpPr>
          <p:nvPr>
            <p:ph type="body"/>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noFill/>
          <a:ln w="9525">
            <a:noFill/>
          </a:ln>
          <a:extLst>
            <a:ext uri="{91240B29-F687-4F45-9708-019B960494DF}">
              <a14:hiddenLine xmlns:a14="http://schemas.microsoft.com/office/drawing/2010/main" w="9525">
                <a:solidFill>
                  <a:srgbClr val="000000"/>
                </a:solidFill>
                <a:miter lim="800000"/>
                <a:headEnd/>
                <a:tailEnd/>
              </a14:hiddenLine>
            </a:ext>
          </a:extLst>
        </p:spPr>
      </p:sp>
      <p:sp>
        <p:nvSpPr>
          <p:cNvPr id="62467" name="Rectangle 3"/>
          <p:cNvSpPr>
            <a:spLocks noGrp="1" noChangeArrowheads="1"/>
          </p:cNvSpPr>
          <p:nvPr>
            <p:ph type="body" idx="1"/>
          </p:nvPr>
        </p:nvSpPr>
        <p:spPr>
          <a:xfrm>
            <a:off x="914711" y="4344025"/>
            <a:ext cx="5028579" cy="4114488"/>
          </a:xfrm>
          <a:noFill/>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solidFill>
            <a:srgbClr val="FFFFFF"/>
          </a:solidFill>
          <a:ln w="9525">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a:spLocks noGrp="1" noChangeArrowheads="1"/>
          </p:cNvSpPr>
          <p:nvPr>
            <p:ph type="body" idx="1"/>
          </p:nvPr>
        </p:nvSpPr>
        <p:spPr>
          <a:xfrm>
            <a:off x="914711" y="4344025"/>
            <a:ext cx="5028579" cy="4114488"/>
          </a:xfr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lvl1pPr algn="ctr">
              <a:defRPr sz="6000">
                <a:solidFill>
                  <a:schemeClr val="tx1"/>
                </a:solidFill>
                <a:latin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2942931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Rectangle 28"/>
          <p:cNvSpPr>
            <a:spLocks noChangeArrowheads="1"/>
          </p:cNvSpPr>
          <p:nvPr userDrawn="1"/>
        </p:nvSpPr>
        <p:spPr bwMode="auto">
          <a:xfrm>
            <a:off x="-9525" y="6638925"/>
            <a:ext cx="196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800" b="1">
                <a:solidFill>
                  <a:srgbClr val="000000"/>
                </a:solidFill>
              </a:rPr>
              <a:t>© 2012 Seattle / King County EMS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82025" y="6415088"/>
            <a:ext cx="55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74638"/>
            <a:ext cx="8686800" cy="1143000"/>
          </a:xfrm>
          <a:prstGeom prst="rect">
            <a:avLst/>
          </a:prstGeom>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80956821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ectangle 28"/>
          <p:cNvSpPr>
            <a:spLocks noChangeArrowheads="1"/>
          </p:cNvSpPr>
          <p:nvPr userDrawn="1"/>
        </p:nvSpPr>
        <p:spPr bwMode="auto">
          <a:xfrm>
            <a:off x="0" y="6629400"/>
            <a:ext cx="196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800" b="1">
                <a:solidFill>
                  <a:srgbClr val="000000"/>
                </a:solidFill>
              </a:rPr>
              <a:t>© 2012 Seattle / King County EMS</a:t>
            </a: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85200" y="6434138"/>
            <a:ext cx="55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50925" y="457200"/>
            <a:ext cx="7724775" cy="1141413"/>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054100" y="1598613"/>
            <a:ext cx="7707313" cy="4424362"/>
          </a:xfrm>
          <a:prstGeom prst="rect">
            <a:avLst/>
          </a:prstGeom>
        </p:spPr>
        <p:txBody>
          <a:bodyPr/>
          <a:lstStyle/>
          <a:p>
            <a:pPr lvl="0"/>
            <a:endParaRPr lang="en-US" noProof="0" dirty="0"/>
          </a:p>
        </p:txBody>
      </p:sp>
    </p:spTree>
    <p:extLst>
      <p:ext uri="{BB962C8B-B14F-4D97-AF65-F5344CB8AC3E}">
        <p14:creationId xmlns:p14="http://schemas.microsoft.com/office/powerpoint/2010/main" val="11304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74613" y="-6350"/>
            <a:ext cx="473076" cy="6934200"/>
          </a:xfrm>
          <a:prstGeom prst="rect">
            <a:avLst/>
          </a:prstGeom>
          <a:solidFill>
            <a:srgbClr val="2B4F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5" name="Rectangle 1"/>
          <p:cNvSpPr>
            <a:spLocks/>
          </p:cNvSpPr>
          <p:nvPr userDrawn="1"/>
        </p:nvSpPr>
        <p:spPr bwMode="auto">
          <a:xfrm>
            <a:off x="136525" y="-15875"/>
            <a:ext cx="9007475" cy="6950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6" name="Rectangle 2"/>
          <p:cNvSpPr>
            <a:spLocks noChangeArrowheads="1"/>
          </p:cNvSpPr>
          <p:nvPr userDrawn="1"/>
        </p:nvSpPr>
        <p:spPr bwMode="auto">
          <a:xfrm>
            <a:off x="161925" y="-15875"/>
            <a:ext cx="428625" cy="6950075"/>
          </a:xfrm>
          <a:prstGeom prst="rect">
            <a:avLst/>
          </a:prstGeom>
          <a:solidFill>
            <a:srgbClr val="16161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2" name="Title 1"/>
          <p:cNvSpPr>
            <a:spLocks noGrp="1"/>
          </p:cNvSpPr>
          <p:nvPr>
            <p:ph type="title"/>
          </p:nvPr>
        </p:nvSpPr>
        <p:spPr>
          <a:xfrm>
            <a:off x="822958" y="228600"/>
            <a:ext cx="7940041" cy="685800"/>
          </a:xfrm>
          <a:prstGeom prst="rect">
            <a:avLst/>
          </a:prstGeom>
        </p:spPr>
        <p:txBody>
          <a:bodyPr/>
          <a:lstStyle>
            <a:lvl1pPr>
              <a:defRPr baseline="0">
                <a:solidFill>
                  <a:srgbClr val="161616"/>
                </a:solidFill>
                <a:latin typeface="Tahoma" panose="020B0604030504040204" pitchFamily="34" charset="0"/>
                <a:cs typeface="Times" pitchFamily="18"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838200" y="1143000"/>
            <a:ext cx="7924800" cy="5486400"/>
          </a:xfrm>
          <a:prstGeom prst="rect">
            <a:avLst/>
          </a:prstGeom>
        </p:spPr>
        <p:txBody>
          <a:bodyPr/>
          <a:lstStyle>
            <a:lvl1pPr marL="457200" indent="-457200">
              <a:buFont typeface="Wingdings" panose="05000000000000000000" pitchFamily="2" charset="2"/>
              <a:buChar char="§"/>
              <a:defRPr sz="3200"/>
            </a:lvl1pPr>
            <a:lvl2pPr marL="914400" indent="-457200">
              <a:buFont typeface="Wingdings" panose="05000000000000000000" pitchFamily="2" charset="2"/>
              <a:buChar char="§"/>
              <a:defRPr sz="2800"/>
            </a:lvl2pPr>
            <a:lvl3pPr marL="1257300" indent="-342900">
              <a:buFont typeface="Wingdings" panose="05000000000000000000" pitchFamily="2" charset="2"/>
              <a:buChar char="§"/>
              <a:defRPr sz="24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3516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rot="5400000">
            <a:off x="4343400" y="2125663"/>
            <a:ext cx="457200" cy="9144000"/>
          </a:xfrm>
          <a:prstGeom prst="rect">
            <a:avLst/>
          </a:prstGeom>
          <a:solidFill>
            <a:srgbClr val="2B4F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5" name="Rectangle 1"/>
          <p:cNvSpPr>
            <a:spLocks/>
          </p:cNvSpPr>
          <p:nvPr userDrawn="1"/>
        </p:nvSpPr>
        <p:spPr bwMode="auto">
          <a:xfrm>
            <a:off x="0" y="1588"/>
            <a:ext cx="9144000" cy="67071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6" name="Rectangle 2"/>
          <p:cNvSpPr>
            <a:spLocks noChangeArrowheads="1"/>
          </p:cNvSpPr>
          <p:nvPr userDrawn="1"/>
        </p:nvSpPr>
        <p:spPr bwMode="auto">
          <a:xfrm rot="16200000">
            <a:off x="4353718" y="1894682"/>
            <a:ext cx="428625" cy="9151938"/>
          </a:xfrm>
          <a:prstGeom prst="rect">
            <a:avLst/>
          </a:prstGeom>
          <a:solidFill>
            <a:srgbClr val="16161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2" name="Title 1"/>
          <p:cNvSpPr>
            <a:spLocks noGrp="1"/>
          </p:cNvSpPr>
          <p:nvPr>
            <p:ph type="title"/>
          </p:nvPr>
        </p:nvSpPr>
        <p:spPr>
          <a:xfrm>
            <a:off x="685800" y="304800"/>
            <a:ext cx="7749381" cy="1143000"/>
          </a:xfrm>
          <a:prstGeom prst="rect">
            <a:avLst/>
          </a:prstGeom>
        </p:spPr>
        <p:txBody>
          <a:bodyPr/>
          <a:lstStyle>
            <a:lvl1pPr>
              <a:defRPr>
                <a:latin typeface="Tahoma" panose="020B0604030504040204"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681830" y="1600200"/>
            <a:ext cx="7772400" cy="4419600"/>
          </a:xfrm>
          <a:prstGeom prst="rect">
            <a:avLst/>
          </a:prstGeom>
        </p:spPr>
        <p:txBody>
          <a:bodyPr/>
          <a:lstStyle>
            <a:lvl1pPr marL="457200" indent="-457200">
              <a:buFont typeface="Wingdings" panose="05000000000000000000" pitchFamily="2" charset="2"/>
              <a:buChar char="§"/>
              <a:defRPr sz="3200"/>
            </a:lvl1pPr>
            <a:lvl2pPr marL="914400" indent="-457200">
              <a:buFont typeface="Wingdings" panose="05000000000000000000" pitchFamily="2" charset="2"/>
              <a:buChar char="§"/>
              <a:defRPr sz="2800"/>
            </a:lvl2pPr>
            <a:lvl3pPr marL="1257300" indent="-342900">
              <a:buFont typeface="Wingdings" panose="05000000000000000000" pitchFamily="2" charset="2"/>
              <a:buChar char="§"/>
              <a:defRPr sz="24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22638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74613" y="-15875"/>
            <a:ext cx="473076" cy="6934200"/>
          </a:xfrm>
          <a:prstGeom prst="rect">
            <a:avLst/>
          </a:prstGeom>
          <a:solidFill>
            <a:srgbClr val="2B4F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3" name="Rectangle 2"/>
          <p:cNvSpPr/>
          <p:nvPr userDrawn="1"/>
        </p:nvSpPr>
        <p:spPr bwMode="auto">
          <a:xfrm>
            <a:off x="0" y="0"/>
            <a:ext cx="90678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Tahoma" pitchFamily="34" charset="0"/>
            </a:endParaRPr>
          </a:p>
        </p:txBody>
      </p:sp>
      <p:sp>
        <p:nvSpPr>
          <p:cNvPr id="4" name="Rectangle 3"/>
          <p:cNvSpPr/>
          <p:nvPr userDrawn="1"/>
        </p:nvSpPr>
        <p:spPr bwMode="auto">
          <a:xfrm>
            <a:off x="66675" y="-25400"/>
            <a:ext cx="9067800" cy="6858000"/>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Tahoma" pitchFamily="34" charset="0"/>
            </a:endParaRPr>
          </a:p>
        </p:txBody>
      </p:sp>
      <p:sp>
        <p:nvSpPr>
          <p:cNvPr id="6" name="Rectangle 2"/>
          <p:cNvSpPr>
            <a:spLocks noChangeArrowheads="1"/>
          </p:cNvSpPr>
          <p:nvPr userDrawn="1"/>
        </p:nvSpPr>
        <p:spPr bwMode="auto">
          <a:xfrm>
            <a:off x="161925" y="-25400"/>
            <a:ext cx="428625" cy="6950075"/>
          </a:xfrm>
          <a:prstGeom prst="rect">
            <a:avLst/>
          </a:prstGeom>
          <a:solidFill>
            <a:srgbClr val="16161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7" name="Rectangle 6"/>
          <p:cNvSpPr/>
          <p:nvPr userDrawn="1"/>
        </p:nvSpPr>
        <p:spPr bwMode="auto">
          <a:xfrm>
            <a:off x="1447800" y="838200"/>
            <a:ext cx="5791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Tahoma" pitchFamily="34" charset="0"/>
            </a:endParaRPr>
          </a:p>
        </p:txBody>
      </p:sp>
      <p:sp>
        <p:nvSpPr>
          <p:cNvPr id="8" name="Rectangle 7"/>
          <p:cNvSpPr/>
          <p:nvPr userDrawn="1"/>
        </p:nvSpPr>
        <p:spPr bwMode="auto">
          <a:xfrm>
            <a:off x="590551" y="2743200"/>
            <a:ext cx="8543924" cy="4114800"/>
          </a:xfrm>
          <a:prstGeom prst="rect">
            <a:avLst/>
          </a:prstGeom>
          <a:solidFill>
            <a:srgbClr val="2B4FA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FF00"/>
              </a:solidFill>
              <a:effectLst/>
              <a:latin typeface="Tahoma" pitchFamily="34" charset="0"/>
            </a:endParaRPr>
          </a:p>
        </p:txBody>
      </p:sp>
      <p:sp>
        <p:nvSpPr>
          <p:cNvPr id="9" name="Title 8"/>
          <p:cNvSpPr>
            <a:spLocks noGrp="1"/>
          </p:cNvSpPr>
          <p:nvPr>
            <p:ph type="title"/>
          </p:nvPr>
        </p:nvSpPr>
        <p:spPr>
          <a:xfrm>
            <a:off x="1066800" y="1371600"/>
            <a:ext cx="7620000" cy="1143000"/>
          </a:xfrm>
          <a:prstGeom prst="rect">
            <a:avLst/>
          </a:prstGeo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2419589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74613" y="-6350"/>
            <a:ext cx="473076" cy="6934200"/>
          </a:xfrm>
          <a:prstGeom prst="rect">
            <a:avLst/>
          </a:prstGeom>
          <a:solidFill>
            <a:srgbClr val="2B4F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5" name="Rectangle 1"/>
          <p:cNvSpPr>
            <a:spLocks/>
          </p:cNvSpPr>
          <p:nvPr userDrawn="1"/>
        </p:nvSpPr>
        <p:spPr bwMode="auto">
          <a:xfrm>
            <a:off x="136525" y="-15875"/>
            <a:ext cx="9007475" cy="6950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6" name="Rectangle 2"/>
          <p:cNvSpPr>
            <a:spLocks noChangeArrowheads="1"/>
          </p:cNvSpPr>
          <p:nvPr userDrawn="1"/>
        </p:nvSpPr>
        <p:spPr bwMode="auto">
          <a:xfrm>
            <a:off x="161925" y="-15875"/>
            <a:ext cx="428625" cy="6950075"/>
          </a:xfrm>
          <a:prstGeom prst="rect">
            <a:avLst/>
          </a:prstGeom>
          <a:solidFill>
            <a:srgbClr val="16161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2" name="Title 1"/>
          <p:cNvSpPr>
            <a:spLocks noGrp="1"/>
          </p:cNvSpPr>
          <p:nvPr>
            <p:ph type="title"/>
          </p:nvPr>
        </p:nvSpPr>
        <p:spPr>
          <a:xfrm>
            <a:off x="822958" y="228600"/>
            <a:ext cx="7940041" cy="685800"/>
          </a:xfrm>
          <a:prstGeom prst="rect">
            <a:avLst/>
          </a:prstGeom>
        </p:spPr>
        <p:txBody>
          <a:bodyPr/>
          <a:lstStyle>
            <a:lvl1pPr>
              <a:defRPr baseline="0">
                <a:solidFill>
                  <a:srgbClr val="161616"/>
                </a:solidFill>
                <a:latin typeface="Tahoma" panose="020B0604030504040204" pitchFamily="34" charset="0"/>
                <a:cs typeface="Times" pitchFamily="18" charset="0"/>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838200" y="1143000"/>
            <a:ext cx="3802062" cy="5334000"/>
          </a:xfrm>
          <a:prstGeom prst="rect">
            <a:avLst/>
          </a:prstGeom>
        </p:spPr>
        <p:txBody>
          <a:bodyPr/>
          <a:lstStyle>
            <a:lvl1pPr marL="457200" indent="-457200">
              <a:buFont typeface="Wingdings" panose="05000000000000000000" pitchFamily="2" charset="2"/>
              <a:buChar char="§"/>
              <a:defRPr sz="2800"/>
            </a:lvl1pPr>
            <a:lvl2pPr marL="800100" indent="-342900">
              <a:buFont typeface="Wingdings" panose="05000000000000000000" pitchFamily="2" charset="2"/>
              <a:buChar char="§"/>
              <a:defRPr sz="2400"/>
            </a:lvl2pPr>
            <a:lvl3pPr marL="1257300" indent="-342900">
              <a:buFont typeface="Wingdings" panose="05000000000000000000" pitchFamily="2" charset="2"/>
              <a:buChar char="§"/>
              <a:defRPr sz="2000"/>
            </a:lvl3pPr>
            <a:lvl4pPr marL="1657350" indent="-285750">
              <a:buFont typeface="Wingdings" panose="05000000000000000000" pitchFamily="2" charset="2"/>
              <a:buChar char="§"/>
              <a:defRPr sz="1800"/>
            </a:lvl4pPr>
            <a:lvl5pPr marL="2114550" indent="-28575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768850" y="1143000"/>
            <a:ext cx="3994150" cy="5334000"/>
          </a:xfrm>
          <a:prstGeom prst="rect">
            <a:avLst/>
          </a:prstGeom>
        </p:spPr>
        <p:txBody>
          <a:bodyPr/>
          <a:lstStyle>
            <a:lvl1pPr marL="457200" indent="-457200">
              <a:buFont typeface="Wingdings" panose="05000000000000000000" pitchFamily="2" charset="2"/>
              <a:buChar char="§"/>
              <a:defRPr sz="2800"/>
            </a:lvl1pPr>
            <a:lvl2pPr marL="800100" indent="-342900">
              <a:buFont typeface="Wingdings" panose="05000000000000000000" pitchFamily="2" charset="2"/>
              <a:buChar char="§"/>
              <a:defRPr sz="2400"/>
            </a:lvl2pPr>
            <a:lvl3pPr marL="1257300" indent="-342900">
              <a:buFont typeface="Wingdings" panose="05000000000000000000" pitchFamily="2" charset="2"/>
              <a:buChar char="§"/>
              <a:defRPr sz="2000"/>
            </a:lvl3pPr>
            <a:lvl4pPr marL="1657350" indent="-285750">
              <a:buFont typeface="Wingdings" panose="05000000000000000000" pitchFamily="2" charset="2"/>
              <a:buChar char="§"/>
              <a:defRPr sz="1800"/>
            </a:lvl4pPr>
            <a:lvl5pPr marL="2114550" indent="-28575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44383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rot="5400000">
            <a:off x="4376737" y="2090738"/>
            <a:ext cx="390525" cy="9144000"/>
          </a:xfrm>
          <a:prstGeom prst="rect">
            <a:avLst/>
          </a:prstGeom>
          <a:solidFill>
            <a:srgbClr val="2B4F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grpSp>
        <p:nvGrpSpPr>
          <p:cNvPr id="4" name="Group 9"/>
          <p:cNvGrpSpPr>
            <a:grpSpLocks/>
          </p:cNvGrpSpPr>
          <p:nvPr userDrawn="1"/>
        </p:nvGrpSpPr>
        <p:grpSpPr bwMode="auto">
          <a:xfrm>
            <a:off x="-7938" y="1588"/>
            <a:ext cx="9151938" cy="6707187"/>
            <a:chOff x="-7257" y="2267"/>
            <a:chExt cx="9151258" cy="6707187"/>
          </a:xfrm>
        </p:grpSpPr>
        <p:sp>
          <p:nvSpPr>
            <p:cNvPr id="5" name="Rectangle 1"/>
            <p:cNvSpPr>
              <a:spLocks/>
            </p:cNvSpPr>
            <p:nvPr userDrawn="1"/>
          </p:nvSpPr>
          <p:spPr bwMode="auto">
            <a:xfrm>
              <a:off x="680" y="2267"/>
              <a:ext cx="9143321" cy="67071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6" name="Rectangle 2"/>
            <p:cNvSpPr>
              <a:spLocks noChangeArrowheads="1"/>
            </p:cNvSpPr>
            <p:nvPr userDrawn="1"/>
          </p:nvSpPr>
          <p:spPr bwMode="auto">
            <a:xfrm rot="16200000">
              <a:off x="4354059" y="1895701"/>
              <a:ext cx="428625" cy="9151258"/>
            </a:xfrm>
            <a:prstGeom prst="rect">
              <a:avLst/>
            </a:prstGeom>
            <a:solidFill>
              <a:srgbClr val="161616"/>
            </a:solidFill>
            <a:ln>
              <a:noFill/>
            </a:ln>
            <a:extLst>
              <a:ext uri="{91240B29-F687-4F45-9708-019B960494DF}">
                <a14:hiddenLine xmlns:a14="http://schemas.microsoft.com/office/drawing/2010/main" w="4127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grpSp>
      <p:sp>
        <p:nvSpPr>
          <p:cNvPr id="9" name="Content Placeholder 2"/>
          <p:cNvSpPr>
            <a:spLocks noGrp="1"/>
          </p:cNvSpPr>
          <p:nvPr>
            <p:ph idx="1"/>
          </p:nvPr>
        </p:nvSpPr>
        <p:spPr>
          <a:xfrm>
            <a:off x="228600" y="228600"/>
            <a:ext cx="8610600" cy="5867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4503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rot="5400000">
            <a:off x="4368006" y="2082006"/>
            <a:ext cx="390525" cy="9161463"/>
          </a:xfrm>
          <a:prstGeom prst="rect">
            <a:avLst/>
          </a:prstGeom>
          <a:solidFill>
            <a:srgbClr val="2B4F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8" name="Rectangle 1"/>
          <p:cNvSpPr>
            <a:spLocks/>
          </p:cNvSpPr>
          <p:nvPr userDrawn="1"/>
        </p:nvSpPr>
        <p:spPr bwMode="auto">
          <a:xfrm>
            <a:off x="0" y="1588"/>
            <a:ext cx="9144000" cy="67071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9" name="Rectangle 2"/>
          <p:cNvSpPr>
            <a:spLocks noChangeArrowheads="1"/>
          </p:cNvSpPr>
          <p:nvPr userDrawn="1"/>
        </p:nvSpPr>
        <p:spPr bwMode="auto">
          <a:xfrm rot="16200000">
            <a:off x="4353718" y="1894682"/>
            <a:ext cx="428625" cy="9151938"/>
          </a:xfrm>
          <a:prstGeom prst="rect">
            <a:avLst/>
          </a:prstGeom>
          <a:solidFill>
            <a:srgbClr val="16161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2" name="Title 1"/>
          <p:cNvSpPr>
            <a:spLocks noGrp="1"/>
          </p:cNvSpPr>
          <p:nvPr>
            <p:ph type="title"/>
          </p:nvPr>
        </p:nvSpPr>
        <p:spPr>
          <a:xfrm>
            <a:off x="3421740" y="4572000"/>
            <a:ext cx="5486400" cy="566738"/>
          </a:xfrm>
          <a:prstGeom prst="rect">
            <a:avLst/>
          </a:prstGeom>
        </p:spPr>
        <p:txBody>
          <a:bodyPr anchor="b"/>
          <a:lstStyle>
            <a:lvl1pPr algn="l">
              <a:defRPr sz="2000" b="1">
                <a:latin typeface="Tahoma" panose="020B060403050404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421740" y="304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421740" y="5181600"/>
            <a:ext cx="5486400" cy="804862"/>
          </a:xfrm>
          <a:prstGeom prst="rect">
            <a:avLst/>
          </a:prstGeom>
        </p:spPr>
        <p:txBody>
          <a:bodyPr/>
          <a:lstStyle>
            <a:lvl1pPr marL="0" indent="0">
              <a:buNone/>
              <a:defRPr sz="1400">
                <a:latin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3"/>
          <p:cNvSpPr>
            <a:spLocks noGrp="1"/>
          </p:cNvSpPr>
          <p:nvPr>
            <p:ph type="body" sz="half" idx="10"/>
          </p:nvPr>
        </p:nvSpPr>
        <p:spPr>
          <a:xfrm>
            <a:off x="181426" y="333828"/>
            <a:ext cx="3087914" cy="5638800"/>
          </a:xfrm>
          <a:prstGeom prst="rect">
            <a:avLst/>
          </a:prstGeom>
        </p:spPr>
        <p:txBody>
          <a:bodyPr/>
          <a:lstStyle>
            <a:lvl1pPr marL="0" indent="0">
              <a:buNone/>
              <a:defRPr sz="1400">
                <a:latin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2830943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fontAlgn="auto">
                <a:spcBef>
                  <a:spcPts val="0"/>
                </a:spcBef>
                <a:spcAft>
                  <a:spcPts val="0"/>
                </a:spcAft>
                <a:defRPr/>
              </a:pPr>
              <a:endParaRPr lang="en-US" dirty="0">
                <a:latin typeface="Tahoma" pitchFamily="-106" charset="0"/>
                <a:ea typeface="+mn-ea"/>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Rectangle 28"/>
          <p:cNvSpPr>
            <a:spLocks noChangeArrowheads="1"/>
          </p:cNvSpPr>
          <p:nvPr userDrawn="1"/>
        </p:nvSpPr>
        <p:spPr bwMode="auto">
          <a:xfrm>
            <a:off x="-9525" y="6645275"/>
            <a:ext cx="196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800" b="1">
                <a:solidFill>
                  <a:srgbClr val="000000"/>
                </a:solidFill>
              </a:rPr>
              <a:t>© 2012 Seattle / King County EMS</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82025" y="6419850"/>
            <a:ext cx="5524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5"/>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112" charset="2"/>
              <a:buNone/>
              <a:defRPr/>
            </a:lvl1pPr>
          </a:lstStyle>
          <a:p>
            <a:r>
              <a:rPr lang="en-US"/>
              <a:t>Click to edit Master subtitle style</a:t>
            </a:r>
          </a:p>
        </p:txBody>
      </p:sp>
      <p:sp>
        <p:nvSpPr>
          <p:cNvPr id="5129" name="Rectangle 9"/>
          <p:cNvSpPr>
            <a:spLocks noGrp="1" noChangeArrowheads="1"/>
          </p:cNvSpPr>
          <p:nvPr>
            <p:ph type="ctrTitle" sz="quarter"/>
          </p:nvPr>
        </p:nvSpPr>
        <p:spPr>
          <a:xfrm>
            <a:off x="685800" y="1768475"/>
            <a:ext cx="7772400" cy="1736725"/>
          </a:xfrm>
          <a:prstGeom prst="rect">
            <a:avLst/>
          </a:prstGeom>
        </p:spPr>
        <p:txBody>
          <a:bodyPr anchor="b" anchorCtr="1"/>
          <a:lstStyle>
            <a:lvl1pPr>
              <a:defRPr sz="5400"/>
            </a:lvl1pPr>
          </a:lstStyle>
          <a:p>
            <a:r>
              <a:rPr lang="en-US"/>
              <a:t>Click to edit Master title style</a:t>
            </a:r>
          </a:p>
        </p:txBody>
      </p:sp>
      <p:sp>
        <p:nvSpPr>
          <p:cNvPr id="9" name="Footer Placeholder 8"/>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8862337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82025" y="6418263"/>
            <a:ext cx="55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8"/>
          <p:cNvSpPr>
            <a:spLocks noChangeArrowheads="1"/>
          </p:cNvSpPr>
          <p:nvPr userDrawn="1"/>
        </p:nvSpPr>
        <p:spPr bwMode="auto">
          <a:xfrm>
            <a:off x="-9525" y="6645275"/>
            <a:ext cx="196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altLang="en-US" sz="800" b="1">
                <a:solidFill>
                  <a:srgbClr val="000000"/>
                </a:solidFill>
              </a:rPr>
              <a:t>© 2012 Seattle / King County EMS</a:t>
            </a:r>
          </a:p>
        </p:txBody>
      </p:sp>
      <p:sp>
        <p:nvSpPr>
          <p:cNvPr id="2" name="Title 1"/>
          <p:cNvSpPr>
            <a:spLocks noGrp="1"/>
          </p:cNvSpPr>
          <p:nvPr>
            <p:ph type="title"/>
          </p:nvPr>
        </p:nvSpPr>
        <p:spPr>
          <a:xfrm>
            <a:off x="0" y="274638"/>
            <a:ext cx="8686800" cy="1143000"/>
          </a:xfrm>
          <a:prstGeom prst="rect">
            <a:avLst/>
          </a:prstGeom>
        </p:spPr>
        <p:txBody>
          <a:bodyPr/>
          <a:lstStyle>
            <a:lvl1pPr>
              <a:defRPr sz="5400"/>
            </a:lvl1pPr>
          </a:lstStyle>
          <a:p>
            <a:r>
              <a:rPr lang="en-US" dirty="0" smtClean="0"/>
              <a:t>Click to edit Master title style</a:t>
            </a:r>
            <a:endParaRPr lang="en-US" dirty="0"/>
          </a:p>
        </p:txBody>
      </p:sp>
      <p:sp>
        <p:nvSpPr>
          <p:cNvPr id="5" name="Rectangle 8"/>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85949261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4FA4"/>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7" y="3986213"/>
            <a:ext cx="9151937" cy="2871787"/>
            <a:chOff x="1" y="3986213"/>
            <a:chExt cx="9151937" cy="2871787"/>
          </a:xfrm>
        </p:grpSpPr>
        <p:grpSp>
          <p:nvGrpSpPr>
            <p:cNvPr id="1027" name="Group 17"/>
            <p:cNvGrpSpPr>
              <a:grpSpLocks/>
            </p:cNvGrpSpPr>
            <p:nvPr userDrawn="1"/>
          </p:nvGrpSpPr>
          <p:grpSpPr bwMode="auto">
            <a:xfrm>
              <a:off x="1" y="3986213"/>
              <a:ext cx="9151937" cy="2871787"/>
              <a:chOff x="1" y="3985735"/>
              <a:chExt cx="9152120" cy="2872265"/>
            </a:xfrm>
          </p:grpSpPr>
          <p:sp>
            <p:nvSpPr>
              <p:cNvPr id="1029" name="Rectangle 2"/>
              <p:cNvSpPr>
                <a:spLocks noChangeArrowheads="1"/>
              </p:cNvSpPr>
              <p:nvPr userDrawn="1"/>
            </p:nvSpPr>
            <p:spPr bwMode="auto">
              <a:xfrm>
                <a:off x="7938" y="4447774"/>
                <a:ext cx="9144183" cy="24102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FF00"/>
                    </a:solidFill>
                    <a:latin typeface="Tahoma" pitchFamily="-1" charset="0"/>
                    <a:ea typeface="ＭＳ Ｐゴシック" pitchFamily="-1" charset="-128"/>
                  </a:defRPr>
                </a:lvl1pPr>
                <a:lvl2pPr marL="742950" indent="-285750">
                  <a:defRPr sz="2400">
                    <a:solidFill>
                      <a:srgbClr val="00FF00"/>
                    </a:solidFill>
                    <a:latin typeface="Tahoma" pitchFamily="-1" charset="0"/>
                    <a:ea typeface="ＭＳ Ｐゴシック" pitchFamily="-1" charset="-128"/>
                  </a:defRPr>
                </a:lvl2pPr>
                <a:lvl3pPr marL="1143000" indent="-228600">
                  <a:defRPr sz="2400">
                    <a:solidFill>
                      <a:srgbClr val="00FF00"/>
                    </a:solidFill>
                    <a:latin typeface="Tahoma" pitchFamily="-1" charset="0"/>
                    <a:ea typeface="ＭＳ Ｐゴシック" pitchFamily="-1" charset="-128"/>
                  </a:defRPr>
                </a:lvl3pPr>
                <a:lvl4pPr marL="1600200" indent="-228600">
                  <a:defRPr sz="2400">
                    <a:solidFill>
                      <a:srgbClr val="00FF00"/>
                    </a:solidFill>
                    <a:latin typeface="Tahoma" pitchFamily="-1" charset="0"/>
                    <a:ea typeface="ＭＳ Ｐゴシック" pitchFamily="-1" charset="-128"/>
                  </a:defRPr>
                </a:lvl4pPr>
                <a:lvl5pPr marL="2057400" indent="-228600">
                  <a:defRPr sz="2400">
                    <a:solidFill>
                      <a:srgbClr val="00FF00"/>
                    </a:solidFill>
                    <a:latin typeface="Tahoma" pitchFamily="-1" charset="0"/>
                    <a:ea typeface="ＭＳ Ｐゴシック" pitchFamily="-1" charset="-128"/>
                  </a:defRPr>
                </a:lvl5pPr>
                <a:lvl6pPr marL="25146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6pPr>
                <a:lvl7pPr marL="29718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7pPr>
                <a:lvl8pPr marL="34290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8pPr>
                <a:lvl9pPr marL="3886200" indent="-228600" eaLnBrk="0" fontAlgn="base" hangingPunct="0">
                  <a:spcBef>
                    <a:spcPct val="0"/>
                  </a:spcBef>
                  <a:spcAft>
                    <a:spcPct val="0"/>
                  </a:spcAft>
                  <a:defRPr sz="2400">
                    <a:solidFill>
                      <a:srgbClr val="00FF00"/>
                    </a:solidFill>
                    <a:latin typeface="Tahoma" pitchFamily="-1" charset="0"/>
                    <a:ea typeface="ＭＳ Ｐゴシック" pitchFamily="-1" charset="-128"/>
                  </a:defRPr>
                </a:lvl9pPr>
              </a:lstStyle>
              <a:p>
                <a:pPr>
                  <a:defRPr/>
                </a:pPr>
                <a:endParaRPr lang="en-US" altLang="en-US" smtClean="0"/>
              </a:p>
            </p:txBody>
          </p:sp>
          <p:sp>
            <p:nvSpPr>
              <p:cNvPr id="4" name="Rectangle 2"/>
              <p:cNvSpPr>
                <a:spLocks noChangeArrowheads="1"/>
              </p:cNvSpPr>
              <p:nvPr userDrawn="1"/>
            </p:nvSpPr>
            <p:spPr bwMode="auto">
              <a:xfrm rot="5400000">
                <a:off x="4355362" y="73359"/>
                <a:ext cx="439811" cy="9150534"/>
              </a:xfrm>
              <a:prstGeom prst="rect">
                <a:avLst/>
              </a:prstGeom>
              <a:gradFill flip="none" rotWithShape="1">
                <a:gsLst>
                  <a:gs pos="0">
                    <a:srgbClr val="161616"/>
                  </a:gs>
                  <a:gs pos="100000">
                    <a:schemeClr val="bg2">
                      <a:lumMod val="85000"/>
                      <a:lumOff val="15000"/>
                    </a:schemeClr>
                  </a:gs>
                </a:gsLst>
                <a:lin ang="0" scaled="0"/>
                <a:tileRect/>
              </a:gradFill>
              <a:ln>
                <a:noFill/>
              </a:ln>
            </p:spPr>
            <p:txBody>
              <a:bodyPr>
                <a:spAutoFit/>
              </a:bodyPr>
              <a:lstStyle/>
              <a:p>
                <a:pPr>
                  <a:defRPr/>
                </a:pPr>
                <a:endParaRPr lang="en-US">
                  <a:latin typeface="Tahoma" pitchFamily="34" charset="0"/>
                  <a:ea typeface="+mn-ea"/>
                </a:endParaRPr>
              </a:p>
            </p:txBody>
          </p:sp>
          <p:pic>
            <p:nvPicPr>
              <p:cNvPr id="1031" name="Picture 4" descr="C:\Users\ESPOSIJ\Desktop\SlideDesign\EMSO-VideoShoot.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0" y="3985735"/>
                <a:ext cx="2209800" cy="9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8"/>
              <p:cNvSpPr>
                <a:spLocks noChangeArrowheads="1"/>
              </p:cNvSpPr>
              <p:nvPr userDrawn="1"/>
            </p:nvSpPr>
            <p:spPr bwMode="auto">
              <a:xfrm>
                <a:off x="6553200" y="6534150"/>
                <a:ext cx="2516188" cy="274637"/>
              </a:xfrm>
              <a:prstGeom prst="rect">
                <a:avLst/>
              </a:prstGeom>
              <a:noFill/>
              <a:ln>
                <a:noFill/>
              </a:ln>
              <a:effectLst/>
              <a:extLst/>
            </p:spPr>
            <p:txBody>
              <a:bodyPr wrap="none">
                <a:spAutoFit/>
              </a:bodyPr>
              <a:lstStyle/>
              <a:p>
                <a:pPr>
                  <a:defRPr/>
                </a:pPr>
                <a:r>
                  <a:rPr lang="en-US" sz="1200" dirty="0">
                    <a:ln w="3175">
                      <a:noFill/>
                    </a:ln>
                    <a:gradFill>
                      <a:gsLst>
                        <a:gs pos="70000">
                          <a:schemeClr val="bg2">
                            <a:lumMod val="50000"/>
                            <a:lumOff val="50000"/>
                          </a:schemeClr>
                        </a:gs>
                        <a:gs pos="66000">
                          <a:schemeClr val="bg2">
                            <a:lumMod val="65000"/>
                            <a:lumOff val="35000"/>
                          </a:schemeClr>
                        </a:gs>
                        <a:gs pos="73000">
                          <a:schemeClr val="bg2"/>
                        </a:gs>
                      </a:gsLst>
                      <a:lin ang="5400000" scaled="0"/>
                    </a:gradFill>
                    <a:latin typeface="Tahoma" pitchFamily="34" charset="0"/>
                    <a:ea typeface="+mn-ea"/>
                    <a:cs typeface="Tahoma" pitchFamily="34" charset="0"/>
                  </a:rPr>
                  <a:t>©</a:t>
                </a:r>
                <a:r>
                  <a:rPr lang="en-US" sz="1200" dirty="0">
                    <a:ln w="3175">
                      <a:noFill/>
                    </a:ln>
                    <a:gradFill>
                      <a:gsLst>
                        <a:gs pos="70000">
                          <a:schemeClr val="bg2">
                            <a:lumMod val="50000"/>
                            <a:lumOff val="50000"/>
                          </a:schemeClr>
                        </a:gs>
                        <a:gs pos="66000">
                          <a:schemeClr val="bg2">
                            <a:lumMod val="65000"/>
                            <a:lumOff val="35000"/>
                          </a:schemeClr>
                        </a:gs>
                        <a:gs pos="73000">
                          <a:schemeClr val="bg2"/>
                        </a:gs>
                      </a:gsLst>
                      <a:lin ang="5400000" scaled="0"/>
                    </a:gradFill>
                    <a:latin typeface="Tahoma" pitchFamily="34" charset="0"/>
                    <a:ea typeface="+mn-ea"/>
                  </a:rPr>
                  <a:t> </a:t>
                </a:r>
                <a:r>
                  <a:rPr lang="en-US" sz="1200" dirty="0" smtClean="0">
                    <a:ln w="3175">
                      <a:noFill/>
                    </a:ln>
                    <a:gradFill>
                      <a:gsLst>
                        <a:gs pos="70000">
                          <a:schemeClr val="bg2">
                            <a:lumMod val="50000"/>
                            <a:lumOff val="50000"/>
                          </a:schemeClr>
                        </a:gs>
                        <a:gs pos="66000">
                          <a:schemeClr val="bg2">
                            <a:lumMod val="65000"/>
                            <a:lumOff val="35000"/>
                          </a:schemeClr>
                        </a:gs>
                        <a:gs pos="73000">
                          <a:schemeClr val="bg2"/>
                        </a:gs>
                      </a:gsLst>
                      <a:lin ang="5400000" scaled="0"/>
                    </a:gradFill>
                    <a:latin typeface="Tahoma" pitchFamily="34" charset="0"/>
                    <a:ea typeface="+mn-ea"/>
                  </a:rPr>
                  <a:t>2015 </a:t>
                </a:r>
                <a:r>
                  <a:rPr lang="en-US" sz="1200" dirty="0">
                    <a:ln w="3175">
                      <a:noFill/>
                    </a:ln>
                    <a:gradFill>
                      <a:gsLst>
                        <a:gs pos="70000">
                          <a:schemeClr val="bg2">
                            <a:lumMod val="50000"/>
                            <a:lumOff val="50000"/>
                          </a:schemeClr>
                        </a:gs>
                        <a:gs pos="66000">
                          <a:schemeClr val="bg2">
                            <a:lumMod val="65000"/>
                            <a:lumOff val="35000"/>
                          </a:schemeClr>
                        </a:gs>
                        <a:gs pos="73000">
                          <a:schemeClr val="bg2"/>
                        </a:gs>
                      </a:gsLst>
                      <a:lin ang="5400000" scaled="0"/>
                    </a:gradFill>
                    <a:latin typeface="Tahoma" pitchFamily="34" charset="0"/>
                    <a:ea typeface="+mn-ea"/>
                  </a:rPr>
                  <a:t>Seattle / King County EMS</a:t>
                </a:r>
              </a:p>
            </p:txBody>
          </p:sp>
        </p:grpSp>
        <p:cxnSp>
          <p:nvCxnSpPr>
            <p:cNvPr id="1028" name="Straight Connector 5"/>
            <p:cNvCxnSpPr>
              <a:cxnSpLocks noChangeShapeType="1"/>
            </p:cNvCxnSpPr>
            <p:nvPr userDrawn="1"/>
          </p:nvCxnSpPr>
          <p:spPr bwMode="auto">
            <a:xfrm>
              <a:off x="7938" y="4429125"/>
              <a:ext cx="9144000" cy="0"/>
            </a:xfrm>
            <a:prstGeom prst="line">
              <a:avLst/>
            </a:prstGeom>
            <a:noFill/>
            <a:ln w="10160" cap="sq">
              <a:solidFill>
                <a:schemeClr val="tx1"/>
              </a:solidFill>
              <a:round/>
              <a:headEnd/>
              <a:tailEnd/>
            </a:ln>
            <a:extLst>
              <a:ext uri="{909E8E84-426E-40DD-AFC4-6F175D3DCCD1}">
                <a14:hiddenFill xmlns:a14="http://schemas.microsoft.com/office/drawing/2010/main">
                  <a:noFill/>
                </a14:hiddenFill>
              </a:ext>
            </a:extLst>
          </p:spPr>
        </p:cxnSp>
      </p:gr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9" r:id="rId5"/>
    <p:sldLayoutId id="2147483797" r:id="rId6"/>
    <p:sldLayoutId id="2147483798" r:id="rId7"/>
    <p:sldLayoutId id="2147483800" r:id="rId8"/>
    <p:sldLayoutId id="2147483801" r:id="rId9"/>
    <p:sldLayoutId id="2147483802" r:id="rId10"/>
    <p:sldLayoutId id="2147483803" r:id="rId11"/>
  </p:sldLayoutIdLst>
  <p:transition/>
  <p:timing>
    <p:tnLst>
      <p:par>
        <p:cTn id="1" dur="indefinite" restart="never" nodeType="tmRoot"/>
      </p:par>
    </p:tnLst>
  </p:timing>
  <p:txStyles>
    <p:titleStyle>
      <a:lvl1pPr algn="l" rtl="0" eaLnBrk="1" fontAlgn="base" hangingPunct="1">
        <a:spcBef>
          <a:spcPct val="0"/>
        </a:spcBef>
        <a:spcAft>
          <a:spcPct val="0"/>
        </a:spcAft>
        <a:defRPr kumimoji="1" sz="4000">
          <a:solidFill>
            <a:schemeClr val="bg2"/>
          </a:solidFill>
          <a:latin typeface="+mj-lt"/>
          <a:ea typeface="ＭＳ Ｐゴシック" pitchFamily="-1" charset="-128"/>
          <a:cs typeface="+mj-cs"/>
        </a:defRPr>
      </a:lvl1pPr>
      <a:lvl2pPr algn="l" rtl="0" eaLnBrk="1" fontAlgn="base" hangingPunct="1">
        <a:spcBef>
          <a:spcPct val="0"/>
        </a:spcBef>
        <a:spcAft>
          <a:spcPct val="0"/>
        </a:spcAft>
        <a:defRPr kumimoji="1" sz="4000">
          <a:solidFill>
            <a:schemeClr val="bg2"/>
          </a:solidFill>
          <a:latin typeface="Franklin Gothic Medium" pitchFamily="-1" charset="0"/>
          <a:ea typeface="ＭＳ Ｐゴシック" pitchFamily="-1" charset="-128"/>
        </a:defRPr>
      </a:lvl2pPr>
      <a:lvl3pPr algn="l" rtl="0" eaLnBrk="1" fontAlgn="base" hangingPunct="1">
        <a:spcBef>
          <a:spcPct val="0"/>
        </a:spcBef>
        <a:spcAft>
          <a:spcPct val="0"/>
        </a:spcAft>
        <a:defRPr kumimoji="1" sz="4000">
          <a:solidFill>
            <a:schemeClr val="bg2"/>
          </a:solidFill>
          <a:latin typeface="Franklin Gothic Medium" pitchFamily="-1" charset="0"/>
          <a:ea typeface="ＭＳ Ｐゴシック" pitchFamily="-1" charset="-128"/>
        </a:defRPr>
      </a:lvl3pPr>
      <a:lvl4pPr algn="l" rtl="0" eaLnBrk="1" fontAlgn="base" hangingPunct="1">
        <a:spcBef>
          <a:spcPct val="0"/>
        </a:spcBef>
        <a:spcAft>
          <a:spcPct val="0"/>
        </a:spcAft>
        <a:defRPr kumimoji="1" sz="4000">
          <a:solidFill>
            <a:schemeClr val="bg2"/>
          </a:solidFill>
          <a:latin typeface="Franklin Gothic Medium" pitchFamily="-1" charset="0"/>
          <a:ea typeface="ＭＳ Ｐゴシック" pitchFamily="-1" charset="-128"/>
        </a:defRPr>
      </a:lvl4pPr>
      <a:lvl5pPr algn="l" rtl="0" eaLnBrk="1" fontAlgn="base" hangingPunct="1">
        <a:spcBef>
          <a:spcPct val="0"/>
        </a:spcBef>
        <a:spcAft>
          <a:spcPct val="0"/>
        </a:spcAft>
        <a:defRPr kumimoji="1" sz="4000">
          <a:solidFill>
            <a:schemeClr val="bg2"/>
          </a:solidFill>
          <a:latin typeface="Franklin Gothic Medium" pitchFamily="-1" charset="0"/>
          <a:ea typeface="ＭＳ Ｐゴシック" pitchFamily="-1" charset="-128"/>
        </a:defRPr>
      </a:lvl5pPr>
      <a:lvl6pPr marL="457200" algn="l" rtl="0" eaLnBrk="1" fontAlgn="base" hangingPunct="1">
        <a:spcBef>
          <a:spcPct val="0"/>
        </a:spcBef>
        <a:spcAft>
          <a:spcPct val="0"/>
        </a:spcAft>
        <a:defRPr kumimoji="1" sz="4000">
          <a:solidFill>
            <a:schemeClr val="bg2"/>
          </a:solidFill>
          <a:latin typeface="Tahoma" pitchFamily="34" charset="0"/>
        </a:defRPr>
      </a:lvl6pPr>
      <a:lvl7pPr marL="914400" algn="l" rtl="0" eaLnBrk="1" fontAlgn="base" hangingPunct="1">
        <a:spcBef>
          <a:spcPct val="0"/>
        </a:spcBef>
        <a:spcAft>
          <a:spcPct val="0"/>
        </a:spcAft>
        <a:defRPr kumimoji="1" sz="4000">
          <a:solidFill>
            <a:schemeClr val="bg2"/>
          </a:solidFill>
          <a:latin typeface="Tahoma" pitchFamily="34" charset="0"/>
        </a:defRPr>
      </a:lvl7pPr>
      <a:lvl8pPr marL="1371600" algn="l" rtl="0" eaLnBrk="1" fontAlgn="base" hangingPunct="1">
        <a:spcBef>
          <a:spcPct val="0"/>
        </a:spcBef>
        <a:spcAft>
          <a:spcPct val="0"/>
        </a:spcAft>
        <a:defRPr kumimoji="1" sz="4000">
          <a:solidFill>
            <a:schemeClr val="bg2"/>
          </a:solidFill>
          <a:latin typeface="Tahoma" pitchFamily="34" charset="0"/>
        </a:defRPr>
      </a:lvl8pPr>
      <a:lvl9pPr marL="1828800" algn="l" rtl="0" eaLnBrk="1" fontAlgn="base" hangingPunct="1">
        <a:spcBef>
          <a:spcPct val="0"/>
        </a:spcBef>
        <a:spcAft>
          <a:spcPct val="0"/>
        </a:spcAft>
        <a:defRPr kumimoji="1" sz="4000">
          <a:solidFill>
            <a:schemeClr val="bg2"/>
          </a:solidFill>
          <a:latin typeface="Tahoma" pitchFamily="34" charset="0"/>
        </a:defRPr>
      </a:lvl9pPr>
    </p:titleStyle>
    <p:bodyStyle>
      <a:lvl1pPr marL="342900" indent="-342900" algn="l" rtl="0" eaLnBrk="1" fontAlgn="base" hangingPunct="1">
        <a:spcBef>
          <a:spcPct val="20000"/>
        </a:spcBef>
        <a:spcAft>
          <a:spcPct val="0"/>
        </a:spcAft>
        <a:buClr>
          <a:schemeClr val="bg2"/>
        </a:buClr>
        <a:buFont typeface="Tahoma" pitchFamily="-1" charset="0"/>
        <a:defRPr kumimoji="1" sz="2800">
          <a:solidFill>
            <a:schemeClr val="bg2"/>
          </a:solidFill>
          <a:latin typeface="+mn-lt"/>
          <a:ea typeface="ＭＳ Ｐゴシック" pitchFamily="-1" charset="-128"/>
          <a:cs typeface="+mn-cs"/>
        </a:defRPr>
      </a:lvl1pPr>
      <a:lvl2pPr marL="742950" indent="-285750" algn="l" rtl="0" eaLnBrk="1" fontAlgn="base" hangingPunct="1">
        <a:spcBef>
          <a:spcPct val="20000"/>
        </a:spcBef>
        <a:spcAft>
          <a:spcPct val="0"/>
        </a:spcAft>
        <a:buClr>
          <a:schemeClr val="bg2"/>
        </a:buClr>
        <a:buFont typeface="Tahoma" pitchFamily="-1" charset="0"/>
        <a:defRPr kumimoji="1" sz="2400">
          <a:solidFill>
            <a:schemeClr val="bg2"/>
          </a:solidFill>
          <a:latin typeface="+mn-lt"/>
          <a:ea typeface="ＭＳ Ｐゴシック" pitchFamily="-1" charset="-128"/>
        </a:defRPr>
      </a:lvl2pPr>
      <a:lvl3pPr marL="1143000" indent="-228600" algn="l" rtl="0" eaLnBrk="1" fontAlgn="base" hangingPunct="1">
        <a:spcBef>
          <a:spcPct val="20000"/>
        </a:spcBef>
        <a:spcAft>
          <a:spcPct val="0"/>
        </a:spcAft>
        <a:buClr>
          <a:schemeClr val="bg2"/>
        </a:buClr>
        <a:buFont typeface="Tahoma" pitchFamily="-1" charset="0"/>
        <a:defRPr kumimoji="1" sz="2000">
          <a:solidFill>
            <a:schemeClr val="bg2"/>
          </a:solidFill>
          <a:latin typeface="+mn-lt"/>
          <a:ea typeface="ＭＳ Ｐゴシック" pitchFamily="-1" charset="-128"/>
        </a:defRPr>
      </a:lvl3pPr>
      <a:lvl4pPr marL="1600200" indent="-228600" algn="l" rtl="0" eaLnBrk="1" fontAlgn="base" hangingPunct="1">
        <a:spcBef>
          <a:spcPct val="20000"/>
        </a:spcBef>
        <a:spcAft>
          <a:spcPct val="0"/>
        </a:spcAft>
        <a:buClr>
          <a:schemeClr val="bg2"/>
        </a:buClr>
        <a:buFont typeface="Tahoma" pitchFamily="-1" charset="0"/>
        <a:defRPr kumimoji="1" sz="1600">
          <a:solidFill>
            <a:schemeClr val="bg2"/>
          </a:solidFill>
          <a:latin typeface="+mn-lt"/>
          <a:ea typeface="ＭＳ Ｐゴシック" pitchFamily="-1" charset="-128"/>
        </a:defRPr>
      </a:lvl4pPr>
      <a:lvl5pPr marL="2057400" indent="-228600" algn="l" rtl="0" eaLnBrk="1" fontAlgn="base" hangingPunct="1">
        <a:spcBef>
          <a:spcPct val="20000"/>
        </a:spcBef>
        <a:spcAft>
          <a:spcPct val="0"/>
        </a:spcAft>
        <a:buClr>
          <a:schemeClr val="bg2"/>
        </a:buClr>
        <a:buFont typeface="Tahoma" pitchFamily="-1" charset="0"/>
        <a:defRPr kumimoji="1" sz="1400">
          <a:solidFill>
            <a:schemeClr val="bg2"/>
          </a:solidFill>
          <a:latin typeface="+mn-lt"/>
          <a:ea typeface="ＭＳ Ｐゴシック" pitchFamily="-1" charset="-128"/>
        </a:defRPr>
      </a:lvl5pPr>
      <a:lvl6pPr marL="2514600" indent="-228600" algn="l" rtl="0" eaLnBrk="1" fontAlgn="base" hangingPunct="1">
        <a:spcBef>
          <a:spcPct val="20000"/>
        </a:spcBef>
        <a:spcAft>
          <a:spcPct val="0"/>
        </a:spcAft>
        <a:buClr>
          <a:schemeClr val="bg2"/>
        </a:buClr>
        <a:buFont typeface="Tahoma" pitchFamily="34" charset="0"/>
        <a:defRPr kumimoji="1" sz="1400">
          <a:solidFill>
            <a:schemeClr val="bg2"/>
          </a:solidFill>
          <a:latin typeface="+mn-lt"/>
        </a:defRPr>
      </a:lvl6pPr>
      <a:lvl7pPr marL="2971800" indent="-228600" algn="l" rtl="0" eaLnBrk="1" fontAlgn="base" hangingPunct="1">
        <a:spcBef>
          <a:spcPct val="20000"/>
        </a:spcBef>
        <a:spcAft>
          <a:spcPct val="0"/>
        </a:spcAft>
        <a:buClr>
          <a:schemeClr val="bg2"/>
        </a:buClr>
        <a:buFont typeface="Tahoma" pitchFamily="34" charset="0"/>
        <a:defRPr kumimoji="1" sz="1400">
          <a:solidFill>
            <a:schemeClr val="bg2"/>
          </a:solidFill>
          <a:latin typeface="+mn-lt"/>
        </a:defRPr>
      </a:lvl7pPr>
      <a:lvl8pPr marL="3429000" indent="-228600" algn="l" rtl="0" eaLnBrk="1" fontAlgn="base" hangingPunct="1">
        <a:spcBef>
          <a:spcPct val="20000"/>
        </a:spcBef>
        <a:spcAft>
          <a:spcPct val="0"/>
        </a:spcAft>
        <a:buClr>
          <a:schemeClr val="bg2"/>
        </a:buClr>
        <a:buFont typeface="Tahoma" pitchFamily="34" charset="0"/>
        <a:defRPr kumimoji="1" sz="1400">
          <a:solidFill>
            <a:schemeClr val="bg2"/>
          </a:solidFill>
          <a:latin typeface="+mn-lt"/>
        </a:defRPr>
      </a:lvl8pPr>
      <a:lvl9pPr marL="3886200" indent="-228600" algn="l" rtl="0" eaLnBrk="1" fontAlgn="base" hangingPunct="1">
        <a:spcBef>
          <a:spcPct val="20000"/>
        </a:spcBef>
        <a:spcAft>
          <a:spcPct val="0"/>
        </a:spcAft>
        <a:buClr>
          <a:schemeClr val="bg2"/>
        </a:buClr>
        <a:buFont typeface="Tahoma" pitchFamily="34" charset="0"/>
        <a:defRPr kumimoji="1"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audio" Target="../media/audio2.bin"/><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3.bin"/></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4.bin"/></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5.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http://www.emsonline.net/Courses/2009/cardiac2009/images/nitrostat_bottle.gi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lIns="90000" tIns="46800" rIns="90000" bIns="46800"/>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chemeClr val="tx1"/>
                </a:solidFill>
                <a:latin typeface="+mj-lt"/>
              </a:rPr>
              <a:t>BLS 2015</a:t>
            </a:r>
            <a:r>
              <a:rPr lang="en-US" dirty="0">
                <a:solidFill>
                  <a:schemeClr val="tx1"/>
                </a:solidFill>
                <a:latin typeface="+mj-lt"/>
              </a:rPr>
              <a:t/>
            </a:r>
            <a:br>
              <a:rPr lang="en-US" dirty="0">
                <a:solidFill>
                  <a:schemeClr val="tx1"/>
                </a:solidFill>
                <a:latin typeface="+mj-lt"/>
              </a:rPr>
            </a:br>
            <a:r>
              <a:rPr lang="en-US" sz="4800" dirty="0" smtClean="0">
                <a:solidFill>
                  <a:schemeClr val="tx1"/>
                </a:solidFill>
                <a:latin typeface="+mj-lt"/>
              </a:rPr>
              <a:t>Cardiovascular Emergencies</a:t>
            </a:r>
            <a:endParaRPr lang="en-US" sz="4800" dirty="0">
              <a:solidFill>
                <a:schemeClr val="tx1"/>
              </a:solidFill>
              <a:latin typeface="+mj-lt"/>
            </a:endParaRPr>
          </a:p>
        </p:txBody>
      </p:sp>
      <p:pic>
        <p:nvPicPr>
          <p:cNvPr id="7171" name="Picture 2" descr="The Fing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04800"/>
            <a:ext cx="2743200" cy="1836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ea typeface="Tahoma" panose="020B0604030504040204" pitchFamily="34" charset="0"/>
                <a:cs typeface="Tahoma" panose="020B0604030504040204" pitchFamily="34" charset="0"/>
              </a:rPr>
              <a:t>Terms</a:t>
            </a:r>
          </a:p>
        </p:txBody>
      </p:sp>
      <p:sp>
        <p:nvSpPr>
          <p:cNvPr id="15363" name="Text Box 3"/>
          <p:cNvSpPr txBox="1">
            <a:spLocks noChangeArrowheads="1"/>
          </p:cNvSpPr>
          <p:nvPr/>
        </p:nvSpPr>
        <p:spPr bwMode="auto">
          <a:xfrm>
            <a:off x="838199" y="1143000"/>
            <a:ext cx="8048625" cy="532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Pedal edema</a:t>
            </a:r>
            <a:r>
              <a:rPr lang="en-US" altLang="en-US" sz="2000" dirty="0">
                <a:solidFill>
                  <a:schemeClr val="bg2"/>
                </a:solidFill>
                <a:latin typeface="+mn-lt"/>
                <a:ea typeface="Tahoma" panose="020B0604030504040204" pitchFamily="34" charset="0"/>
                <a:cs typeface="Tahoma" panose="020B0604030504040204" pitchFamily="34" charset="0"/>
              </a:rPr>
              <a:t> - fluid collecting in the feet which can indicate underlying heart disease. Often seen in CHF</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Pulmonary edema</a:t>
            </a:r>
            <a:r>
              <a:rPr lang="en-US" altLang="en-US" sz="2000" dirty="0">
                <a:solidFill>
                  <a:schemeClr val="bg2"/>
                </a:solidFill>
                <a:latin typeface="+mn-lt"/>
                <a:ea typeface="Tahoma" panose="020B0604030504040204" pitchFamily="34" charset="0"/>
                <a:cs typeface="Tahoma" panose="020B0604030504040204" pitchFamily="34" charset="0"/>
              </a:rPr>
              <a:t> - abnormal accumulation of fluid in the tissues and air spaces of the lungs. Pulmonary edema is most commonly associated with acute myocardial infarction or</a:t>
            </a:r>
            <a:r>
              <a:rPr lang="en-US" altLang="en-US" sz="2000" dirty="0" smtClean="0">
                <a:solidFill>
                  <a:schemeClr val="bg2"/>
                </a:solidFill>
                <a:latin typeface="+mn-lt"/>
                <a:ea typeface="Tahoma" panose="020B0604030504040204" pitchFamily="34" charset="0"/>
                <a:cs typeface="Tahoma" panose="020B0604030504040204" pitchFamily="34" charset="0"/>
              </a:rPr>
              <a:t> CHF</a:t>
            </a:r>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Sustained tachycardia</a:t>
            </a:r>
            <a:r>
              <a:rPr lang="en-US" altLang="en-US" sz="2000" dirty="0">
                <a:solidFill>
                  <a:schemeClr val="bg2"/>
                </a:solidFill>
                <a:latin typeface="+mn-lt"/>
                <a:ea typeface="Tahoma" panose="020B0604030504040204" pitchFamily="34" charset="0"/>
                <a:cs typeface="Tahoma" panose="020B0604030504040204" pitchFamily="34" charset="0"/>
              </a:rPr>
              <a:t> - persistent heart rate of 100 or greater caused by a clinical condition such as hypoxia or impending shock</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Thrombus</a:t>
            </a:r>
            <a:r>
              <a:rPr lang="en-US" altLang="en-US" sz="2000" dirty="0">
                <a:solidFill>
                  <a:schemeClr val="bg2"/>
                </a:solidFill>
                <a:latin typeface="+mn-lt"/>
                <a:ea typeface="Tahoma" panose="020B0604030504040204" pitchFamily="34" charset="0"/>
                <a:cs typeface="Tahoma" panose="020B0604030504040204" pitchFamily="34" charset="0"/>
              </a:rPr>
              <a:t> - clot formed in a blood vessel or in a chamber of heart</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Vasospasm</a:t>
            </a:r>
            <a:r>
              <a:rPr lang="en-US" altLang="en-US" sz="2000" dirty="0">
                <a:solidFill>
                  <a:schemeClr val="bg2"/>
                </a:solidFill>
                <a:latin typeface="+mn-lt"/>
                <a:ea typeface="Tahoma" panose="020B0604030504040204" pitchFamily="34" charset="0"/>
                <a:cs typeface="Tahoma" panose="020B0604030504040204" pitchFamily="34" charset="0"/>
              </a:rPr>
              <a:t> - sudden constriction of a blood vessel</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Ventricular fibrillation (VF) </a:t>
            </a:r>
            <a:r>
              <a:rPr lang="en-US" altLang="en-US" sz="2000" dirty="0">
                <a:solidFill>
                  <a:schemeClr val="bg2"/>
                </a:solidFill>
                <a:latin typeface="+mn-lt"/>
                <a:ea typeface="Tahoma" panose="020B0604030504040204" pitchFamily="34" charset="0"/>
                <a:cs typeface="Tahoma" panose="020B0604030504040204" pitchFamily="34" charset="0"/>
              </a:rPr>
              <a:t>- dysrhythmia in which the heart muscle undergoes an ineffective, uncoordinated quivering</a:t>
            </a:r>
          </a:p>
          <a:p>
            <a:pPr eaLnBrk="1" hangingPunct="1"/>
            <a:endParaRPr lang="en-US" altLang="en-US" sz="2000" dirty="0">
              <a:solidFill>
                <a:schemeClr val="bg2"/>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69658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ANATOMY</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ea typeface="Tahoma" panose="020B0604030504040204" pitchFamily="34" charset="0"/>
                <a:cs typeface="Tahoma" panose="020B0604030504040204" pitchFamily="34" charset="0"/>
              </a:rPr>
              <a:t>Anatomy</a:t>
            </a:r>
          </a:p>
        </p:txBody>
      </p:sp>
      <p:sp>
        <p:nvSpPr>
          <p:cNvPr id="2" name="Content Placeholder 1"/>
          <p:cNvSpPr>
            <a:spLocks noGrp="1"/>
          </p:cNvSpPr>
          <p:nvPr>
            <p:ph sz="half" idx="1"/>
          </p:nvPr>
        </p:nvSpPr>
        <p:spPr/>
        <p:txBody>
          <a:bodyPr/>
          <a:lstStyle/>
          <a:p>
            <a:pPr marL="0" indent="0">
              <a:buNone/>
            </a:pPr>
            <a:r>
              <a:rPr lang="en-US" dirty="0" smtClean="0"/>
              <a:t>Thoracic Cavity</a:t>
            </a:r>
            <a:endParaRPr lang="en-US" dirty="0"/>
          </a:p>
        </p:txBody>
      </p:sp>
      <p:sp>
        <p:nvSpPr>
          <p:cNvPr id="3" name="Content Placeholder 2"/>
          <p:cNvSpPr>
            <a:spLocks noGrp="1"/>
          </p:cNvSpPr>
          <p:nvPr>
            <p:ph sz="half" idx="2"/>
          </p:nvPr>
        </p:nvSpPr>
        <p:spPr>
          <a:xfrm>
            <a:off x="4768850" y="1157286"/>
            <a:ext cx="3994150" cy="5334000"/>
          </a:xfrm>
        </p:spPr>
        <p:txBody>
          <a:bodyPr/>
          <a:lstStyle/>
          <a:p>
            <a:r>
              <a:rPr lang="en-US" altLang="en-US" dirty="0"/>
              <a:t>Neck to lower ribs </a:t>
            </a:r>
          </a:p>
          <a:p>
            <a:r>
              <a:rPr lang="en-US" altLang="en-US" dirty="0"/>
              <a:t>Divided into mediastinum and pleural </a:t>
            </a:r>
            <a:r>
              <a:rPr lang="en-US" altLang="en-US" dirty="0" smtClean="0"/>
              <a:t>cavities</a:t>
            </a:r>
            <a:endParaRPr lang="en-US" altLang="en-US" dirty="0"/>
          </a:p>
          <a:p>
            <a:r>
              <a:rPr lang="en-US" altLang="en-US" dirty="0"/>
              <a:t>Diaphragm at its base </a:t>
            </a:r>
          </a:p>
          <a:p>
            <a:r>
              <a:rPr lang="en-US" altLang="en-US" dirty="0"/>
              <a:t>Contains trachea, esophagus, heart, aorta, vena cava and the pulmonary artery </a:t>
            </a:r>
          </a:p>
          <a:p>
            <a:r>
              <a:rPr lang="en-US" altLang="en-US" dirty="0"/>
              <a:t>Pleural cavities</a:t>
            </a:r>
          </a:p>
          <a:p>
            <a:endParaRPr lang="en-US" dirty="0"/>
          </a:p>
        </p:txBody>
      </p:sp>
      <p:sp>
        <p:nvSpPr>
          <p:cNvPr id="16388" name="Rectangle 3"/>
          <p:cNvSpPr>
            <a:spLocks noChangeArrowheads="1"/>
          </p:cNvSpPr>
          <p:nvPr/>
        </p:nvSpPr>
        <p:spPr bwMode="auto">
          <a:xfrm>
            <a:off x="4210050" y="1247774"/>
            <a:ext cx="4552950" cy="515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1440" rIns="90000" bIns="91440"/>
          <a:lstStyle>
            <a:lvl1pPr marL="230188" indent="-230188" eaLnBrk="0" hangingPunct="0">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1pPr>
            <a:lvl2pPr marL="742950" indent="-285750" eaLnBrk="0" hangingPunct="0">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2pPr>
            <a:lvl3pPr marL="1143000" indent="-228600" eaLnBrk="0" hangingPunct="0">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3pPr>
            <a:lvl4pPr marL="1600200" indent="-228600" eaLnBrk="0" hangingPunct="0">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4pPr>
            <a:lvl5pPr marL="2057400" indent="-228600" eaLnBrk="0" hangingPunct="0">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defRPr>
                <a:solidFill>
                  <a:schemeClr val="tx1"/>
                </a:solidFill>
                <a:latin typeface="Arial" pitchFamily="34" charset="0"/>
                <a:ea typeface="ＭＳ Ｐゴシック" pitchFamily="34" charset="-128"/>
              </a:defRPr>
            </a:lvl9pPr>
          </a:lstStyle>
          <a:p>
            <a:pPr eaLnBrk="1" hangingPunct="1">
              <a:buFont typeface="Verdana" pitchFamily="34" charset="0"/>
              <a:buChar char="•"/>
            </a:pPr>
            <a:endParaRPr lang="en-US" altLang="en-US" dirty="0">
              <a:solidFill>
                <a:schemeClr val="bg2"/>
              </a:solidFill>
              <a:latin typeface="Tahoma" pitchFamily="34" charset="0"/>
            </a:endParaRPr>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17" y="1978026"/>
            <a:ext cx="3430656" cy="38131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4474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53" y="2057400"/>
            <a:ext cx="3292415"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ea typeface="Tahoma" panose="020B0604030504040204" pitchFamily="34" charset="0"/>
                <a:cs typeface="Tahoma" panose="020B0604030504040204" pitchFamily="34" charset="0"/>
              </a:rPr>
              <a:t>Anatomy</a:t>
            </a:r>
          </a:p>
        </p:txBody>
      </p:sp>
      <p:sp>
        <p:nvSpPr>
          <p:cNvPr id="2" name="Content Placeholder 1"/>
          <p:cNvSpPr>
            <a:spLocks noGrp="1"/>
          </p:cNvSpPr>
          <p:nvPr>
            <p:ph sz="half" idx="1"/>
          </p:nvPr>
        </p:nvSpPr>
        <p:spPr/>
        <p:txBody>
          <a:bodyPr/>
          <a:lstStyle/>
          <a:p>
            <a:pPr marL="0" indent="0">
              <a:buNone/>
            </a:pPr>
            <a:r>
              <a:rPr lang="en-US" dirty="0" smtClean="0"/>
              <a:t>Structures</a:t>
            </a:r>
            <a:endParaRPr lang="en-US" dirty="0"/>
          </a:p>
        </p:txBody>
      </p:sp>
      <p:sp>
        <p:nvSpPr>
          <p:cNvPr id="3" name="Content Placeholder 2"/>
          <p:cNvSpPr>
            <a:spLocks noGrp="1"/>
          </p:cNvSpPr>
          <p:nvPr>
            <p:ph sz="half" idx="2"/>
          </p:nvPr>
        </p:nvSpPr>
        <p:spPr/>
        <p:txBody>
          <a:bodyPr/>
          <a:lstStyle/>
          <a:p>
            <a:r>
              <a:rPr lang="en-US" altLang="en-US" dirty="0"/>
              <a:t>12 pairs of </a:t>
            </a:r>
            <a:r>
              <a:rPr lang="en-US" altLang="en-US" dirty="0" smtClean="0"/>
              <a:t>ribs</a:t>
            </a:r>
            <a:endParaRPr lang="en-US" altLang="en-US" dirty="0"/>
          </a:p>
          <a:p>
            <a:r>
              <a:rPr lang="en-US" altLang="en-US" dirty="0"/>
              <a:t>Connect to sternum through a bridge of </a:t>
            </a:r>
            <a:r>
              <a:rPr lang="en-US" altLang="en-US" dirty="0" smtClean="0"/>
              <a:t>cartilage</a:t>
            </a:r>
            <a:endParaRPr lang="en-US" altLang="en-US" dirty="0"/>
          </a:p>
          <a:p>
            <a:r>
              <a:rPr lang="en-US" altLang="en-US" dirty="0"/>
              <a:t>Lower 5 ribs connect to sternum through the costal arch </a:t>
            </a:r>
          </a:p>
          <a:p>
            <a:r>
              <a:rPr lang="en-US" altLang="en-US" dirty="0"/>
              <a:t>Intercostal muscles between ribs </a:t>
            </a:r>
          </a:p>
          <a:p>
            <a:endParaRPr lang="en-US" dirty="0"/>
          </a:p>
        </p:txBody>
      </p:sp>
    </p:spTree>
    <p:extLst>
      <p:ext uri="{BB962C8B-B14F-4D97-AF65-F5344CB8AC3E}">
        <p14:creationId xmlns:p14="http://schemas.microsoft.com/office/powerpoint/2010/main" val="17567636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ea typeface="Tahoma" panose="020B0604030504040204" pitchFamily="34" charset="0"/>
                <a:cs typeface="Tahoma" panose="020B0604030504040204" pitchFamily="34" charset="0"/>
              </a:rPr>
              <a:t>Anatomy</a:t>
            </a:r>
          </a:p>
        </p:txBody>
      </p:sp>
      <p:sp>
        <p:nvSpPr>
          <p:cNvPr id="2" name="Content Placeholder 1"/>
          <p:cNvSpPr>
            <a:spLocks noGrp="1"/>
          </p:cNvSpPr>
          <p:nvPr>
            <p:ph sz="half" idx="1"/>
          </p:nvPr>
        </p:nvSpPr>
        <p:spPr/>
        <p:txBody>
          <a:bodyPr/>
          <a:lstStyle/>
          <a:p>
            <a:pPr marL="0" indent="0">
              <a:buNone/>
            </a:pPr>
            <a:r>
              <a:rPr lang="en-US" dirty="0" smtClean="0"/>
              <a:t>Arteries/Veins</a:t>
            </a:r>
            <a:endParaRPr lang="en-US" dirty="0"/>
          </a:p>
        </p:txBody>
      </p:sp>
      <p:sp>
        <p:nvSpPr>
          <p:cNvPr id="3" name="Content Placeholder 2"/>
          <p:cNvSpPr>
            <a:spLocks noGrp="1"/>
          </p:cNvSpPr>
          <p:nvPr>
            <p:ph sz="half" idx="2"/>
          </p:nvPr>
        </p:nvSpPr>
        <p:spPr/>
        <p:txBody>
          <a:bodyPr/>
          <a:lstStyle/>
          <a:p>
            <a:r>
              <a:rPr lang="en-US" altLang="en-US" sz="2400" dirty="0">
                <a:ea typeface="Tahoma" panose="020B0604030504040204" pitchFamily="34" charset="0"/>
                <a:cs typeface="Tahoma" panose="020B0604030504040204" pitchFamily="34" charset="0"/>
              </a:rPr>
              <a:t>Purpose of cardiovascular system</a:t>
            </a:r>
          </a:p>
          <a:p>
            <a:pPr lvl="1"/>
            <a:r>
              <a:rPr lang="en-US" altLang="en-US" dirty="0">
                <a:ea typeface="Tahoma" panose="020B0604030504040204" pitchFamily="34" charset="0"/>
                <a:cs typeface="Tahoma" panose="020B0604030504040204" pitchFamily="34" charset="0"/>
              </a:rPr>
              <a:t>Provide cells with oxygen nutrients</a:t>
            </a:r>
          </a:p>
          <a:p>
            <a:pPr lvl="1"/>
            <a:r>
              <a:rPr lang="en-US" altLang="en-US" dirty="0">
                <a:ea typeface="Tahoma" panose="020B0604030504040204" pitchFamily="34" charset="0"/>
                <a:cs typeface="Tahoma" panose="020B0604030504040204" pitchFamily="34" charset="0"/>
              </a:rPr>
              <a:t>Remove waste</a:t>
            </a:r>
          </a:p>
          <a:p>
            <a:endParaRPr lang="en-US" altLang="en-US" sz="1000" dirty="0">
              <a:ea typeface="Tahoma" panose="020B0604030504040204" pitchFamily="34" charset="0"/>
              <a:cs typeface="Tahoma" panose="020B0604030504040204" pitchFamily="34" charset="0"/>
            </a:endParaRPr>
          </a:p>
          <a:p>
            <a:r>
              <a:rPr lang="en-US" altLang="en-US" sz="2400" dirty="0">
                <a:ea typeface="Tahoma" panose="020B0604030504040204" pitchFamily="34" charset="0"/>
                <a:cs typeface="Tahoma" panose="020B0604030504040204" pitchFamily="34" charset="0"/>
              </a:rPr>
              <a:t>Components </a:t>
            </a:r>
          </a:p>
          <a:p>
            <a:pPr lvl="1"/>
            <a:r>
              <a:rPr lang="en-US" altLang="en-US" dirty="0">
                <a:ea typeface="Tahoma" panose="020B0604030504040204" pitchFamily="34" charset="0"/>
                <a:cs typeface="Tahoma" panose="020B0604030504040204" pitchFamily="34" charset="0"/>
              </a:rPr>
              <a:t>  Heart </a:t>
            </a:r>
          </a:p>
          <a:p>
            <a:pPr lvl="1"/>
            <a:r>
              <a:rPr lang="en-US" altLang="en-US" dirty="0">
                <a:ea typeface="Tahoma" panose="020B0604030504040204" pitchFamily="34" charset="0"/>
                <a:cs typeface="Tahoma" panose="020B0604030504040204" pitchFamily="34" charset="0"/>
              </a:rPr>
              <a:t>  Arteries</a:t>
            </a:r>
          </a:p>
          <a:p>
            <a:pPr lvl="1"/>
            <a:r>
              <a:rPr lang="en-US" altLang="en-US" dirty="0">
                <a:ea typeface="Tahoma" panose="020B0604030504040204" pitchFamily="34" charset="0"/>
                <a:cs typeface="Tahoma" panose="020B0604030504040204" pitchFamily="34" charset="0"/>
              </a:rPr>
              <a:t>  Arterioles</a:t>
            </a:r>
          </a:p>
          <a:p>
            <a:pPr lvl="1"/>
            <a:r>
              <a:rPr lang="en-US" altLang="en-US" dirty="0">
                <a:ea typeface="Tahoma" panose="020B0604030504040204" pitchFamily="34" charset="0"/>
                <a:cs typeface="Tahoma" panose="020B0604030504040204" pitchFamily="34" charset="0"/>
              </a:rPr>
              <a:t>  Capillaries </a:t>
            </a:r>
          </a:p>
          <a:p>
            <a:pPr lvl="1"/>
            <a:r>
              <a:rPr lang="en-US" altLang="en-US" dirty="0">
                <a:ea typeface="Tahoma" panose="020B0604030504040204" pitchFamily="34" charset="0"/>
                <a:cs typeface="Tahoma" panose="020B0604030504040204" pitchFamily="34" charset="0"/>
              </a:rPr>
              <a:t>  Veins</a:t>
            </a:r>
          </a:p>
          <a:p>
            <a:pPr lvl="1"/>
            <a:r>
              <a:rPr lang="en-US" altLang="en-US" dirty="0">
                <a:ea typeface="Tahoma" panose="020B0604030504040204" pitchFamily="34" charset="0"/>
                <a:cs typeface="Tahoma" panose="020B0604030504040204" pitchFamily="34" charset="0"/>
              </a:rPr>
              <a:t>  </a:t>
            </a:r>
            <a:r>
              <a:rPr lang="en-US" altLang="en-US" dirty="0" err="1">
                <a:ea typeface="Tahoma" panose="020B0604030504040204" pitchFamily="34" charset="0"/>
                <a:cs typeface="Tahoma" panose="020B0604030504040204" pitchFamily="34" charset="0"/>
              </a:rPr>
              <a:t>Venules</a:t>
            </a:r>
            <a:endParaRPr lang="en-US" dirty="0"/>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2120832" cy="4835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7577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ea typeface="Tahoma" panose="020B0604030504040204" pitchFamily="34" charset="0"/>
                <a:cs typeface="Tahoma" panose="020B0604030504040204" pitchFamily="34" charset="0"/>
              </a:rPr>
              <a:t>Anatomy</a:t>
            </a:r>
          </a:p>
        </p:txBody>
      </p:sp>
      <p:sp>
        <p:nvSpPr>
          <p:cNvPr id="2" name="Content Placeholder 1"/>
          <p:cNvSpPr>
            <a:spLocks noGrp="1"/>
          </p:cNvSpPr>
          <p:nvPr>
            <p:ph sz="half" idx="1"/>
          </p:nvPr>
        </p:nvSpPr>
        <p:spPr/>
        <p:txBody>
          <a:bodyPr/>
          <a:lstStyle/>
          <a:p>
            <a:pPr marL="0" indent="0">
              <a:buNone/>
            </a:pPr>
            <a:r>
              <a:rPr lang="en-US" dirty="0" smtClean="0"/>
              <a:t>Coronary</a:t>
            </a:r>
            <a:endParaRPr lang="en-US" dirty="0"/>
          </a:p>
        </p:txBody>
      </p:sp>
      <p:sp>
        <p:nvSpPr>
          <p:cNvPr id="3" name="Content Placeholder 2"/>
          <p:cNvSpPr>
            <a:spLocks noGrp="1"/>
          </p:cNvSpPr>
          <p:nvPr>
            <p:ph sz="half" idx="2"/>
          </p:nvPr>
        </p:nvSpPr>
        <p:spPr/>
        <p:txBody>
          <a:bodyPr/>
          <a:lstStyle/>
          <a:p>
            <a:pPr marL="514350" indent="-514350">
              <a:buFont typeface="+mj-lt"/>
              <a:buAutoNum type="arabicPeriod"/>
            </a:pPr>
            <a:r>
              <a:rPr lang="en-US" altLang="en-US" dirty="0" smtClean="0"/>
              <a:t>Right </a:t>
            </a:r>
            <a:r>
              <a:rPr lang="en-US" altLang="en-US" dirty="0"/>
              <a:t>coronary artery  </a:t>
            </a:r>
          </a:p>
          <a:p>
            <a:pPr marL="514350" indent="-514350">
              <a:buFont typeface="+mj-lt"/>
              <a:buAutoNum type="arabicPeriod"/>
            </a:pPr>
            <a:endParaRPr lang="en-US" altLang="en-US" dirty="0"/>
          </a:p>
          <a:p>
            <a:pPr marL="514350" indent="-514350">
              <a:buFont typeface="+mj-lt"/>
              <a:buAutoNum type="arabicPeriod"/>
            </a:pPr>
            <a:r>
              <a:rPr lang="en-US" altLang="en-US" dirty="0" smtClean="0"/>
              <a:t>Left </a:t>
            </a:r>
            <a:r>
              <a:rPr lang="en-US" altLang="en-US" dirty="0"/>
              <a:t>coronary artery</a:t>
            </a:r>
          </a:p>
          <a:p>
            <a:pPr marL="514350" indent="-514350">
              <a:buFont typeface="+mj-lt"/>
              <a:buAutoNum type="arabicPeriod"/>
            </a:pPr>
            <a:endParaRPr lang="en-US" altLang="en-US" dirty="0"/>
          </a:p>
          <a:p>
            <a:pPr marL="514350" indent="-514350">
              <a:buFont typeface="+mj-lt"/>
              <a:buAutoNum type="arabicPeriod"/>
            </a:pPr>
            <a:r>
              <a:rPr lang="en-US" altLang="en-US" dirty="0" smtClean="0"/>
              <a:t>Atria</a:t>
            </a:r>
            <a:endParaRPr lang="en-US" altLang="en-US" dirty="0"/>
          </a:p>
          <a:p>
            <a:pPr marL="514350" indent="-514350">
              <a:buFont typeface="+mj-lt"/>
              <a:buAutoNum type="arabicPeriod"/>
            </a:pPr>
            <a:endParaRPr lang="en-US" altLang="en-US" dirty="0"/>
          </a:p>
          <a:p>
            <a:pPr marL="514350" indent="-514350">
              <a:buFont typeface="+mj-lt"/>
              <a:buAutoNum type="arabicPeriod"/>
            </a:pPr>
            <a:r>
              <a:rPr lang="en-US" altLang="en-US" dirty="0" smtClean="0"/>
              <a:t>Ventricles</a:t>
            </a:r>
            <a:endParaRPr lang="en-US" altLang="en-US" dirty="0"/>
          </a:p>
          <a:p>
            <a:pPr marL="514350" indent="-514350">
              <a:buFont typeface="+mj-lt"/>
              <a:buAutoNum type="arabicPeriod"/>
            </a:pPr>
            <a:endParaRPr lang="en-US"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3121025"/>
            <a:ext cx="2225675" cy="3101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Oval 6"/>
          <p:cNvSpPr>
            <a:spLocks noChangeArrowheads="1"/>
          </p:cNvSpPr>
          <p:nvPr/>
        </p:nvSpPr>
        <p:spPr bwMode="auto">
          <a:xfrm>
            <a:off x="3889375" y="3027363"/>
            <a:ext cx="301625" cy="301625"/>
          </a:xfrm>
          <a:prstGeom prst="ellipse">
            <a:avLst/>
          </a:prstGeom>
          <a:solidFill>
            <a:srgbClr val="FBFDA1"/>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Tahoma" pitchFamily="34" charset="0"/>
              </a:rPr>
              <a:t>2</a:t>
            </a:r>
          </a:p>
        </p:txBody>
      </p:sp>
      <p:sp>
        <p:nvSpPr>
          <p:cNvPr id="19463" name="Oval 7"/>
          <p:cNvSpPr>
            <a:spLocks noChangeArrowheads="1"/>
          </p:cNvSpPr>
          <p:nvPr/>
        </p:nvSpPr>
        <p:spPr bwMode="auto">
          <a:xfrm>
            <a:off x="1533525" y="2725738"/>
            <a:ext cx="301625" cy="301625"/>
          </a:xfrm>
          <a:prstGeom prst="ellipse">
            <a:avLst/>
          </a:prstGeom>
          <a:solidFill>
            <a:srgbClr val="FBFDA1"/>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Tahoma" pitchFamily="34" charset="0"/>
              </a:rPr>
              <a:t>1</a:t>
            </a:r>
          </a:p>
        </p:txBody>
      </p:sp>
      <p:sp>
        <p:nvSpPr>
          <p:cNvPr id="19464" name="Oval 8"/>
          <p:cNvSpPr>
            <a:spLocks noChangeArrowheads="1"/>
          </p:cNvSpPr>
          <p:nvPr/>
        </p:nvSpPr>
        <p:spPr bwMode="auto">
          <a:xfrm>
            <a:off x="1354138" y="3857625"/>
            <a:ext cx="301625" cy="301625"/>
          </a:xfrm>
          <a:prstGeom prst="ellipse">
            <a:avLst/>
          </a:prstGeom>
          <a:solidFill>
            <a:srgbClr val="FBFDA1"/>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Tahoma" pitchFamily="34" charset="0"/>
              </a:rPr>
              <a:t>3</a:t>
            </a:r>
          </a:p>
        </p:txBody>
      </p:sp>
      <p:sp>
        <p:nvSpPr>
          <p:cNvPr id="19465" name="Oval 9"/>
          <p:cNvSpPr>
            <a:spLocks noChangeArrowheads="1"/>
          </p:cNvSpPr>
          <p:nvPr/>
        </p:nvSpPr>
        <p:spPr bwMode="auto">
          <a:xfrm>
            <a:off x="3455988" y="5199063"/>
            <a:ext cx="301625" cy="301625"/>
          </a:xfrm>
          <a:prstGeom prst="ellipse">
            <a:avLst/>
          </a:prstGeom>
          <a:solidFill>
            <a:srgbClr val="FBFDA1"/>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Tahoma" pitchFamily="34" charset="0"/>
              </a:rPr>
              <a:t>4</a:t>
            </a:r>
          </a:p>
        </p:txBody>
      </p:sp>
      <p:sp>
        <p:nvSpPr>
          <p:cNvPr id="19466" name="Line 10"/>
          <p:cNvSpPr>
            <a:spLocks noChangeShapeType="1"/>
          </p:cNvSpPr>
          <p:nvPr/>
        </p:nvSpPr>
        <p:spPr bwMode="auto">
          <a:xfrm flipH="1">
            <a:off x="2409825" y="3294063"/>
            <a:ext cx="1536700" cy="1263650"/>
          </a:xfrm>
          <a:prstGeom prst="line">
            <a:avLst/>
          </a:prstGeom>
          <a:noFill/>
          <a:ln w="28440">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cxnSp>
        <p:nvCxnSpPr>
          <p:cNvPr id="19467" name="AutoShape 11"/>
          <p:cNvCxnSpPr>
            <a:cxnSpLocks noChangeShapeType="1"/>
            <a:stCxn id="19463" idx="5"/>
          </p:cNvCxnSpPr>
          <p:nvPr/>
        </p:nvCxnSpPr>
        <p:spPr bwMode="auto">
          <a:xfrm flipH="1">
            <a:off x="1660525" y="2982913"/>
            <a:ext cx="130175" cy="1574800"/>
          </a:xfrm>
          <a:prstGeom prst="straightConnector1">
            <a:avLst/>
          </a:prstGeom>
          <a:noFill/>
          <a:ln w="28440">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68" name="Straight Arrow Connector 3"/>
          <p:cNvCxnSpPr>
            <a:cxnSpLocks noChangeShapeType="1"/>
          </p:cNvCxnSpPr>
          <p:nvPr/>
        </p:nvCxnSpPr>
        <p:spPr bwMode="auto">
          <a:xfrm flipH="1">
            <a:off x="2847975" y="5410200"/>
            <a:ext cx="617538" cy="200025"/>
          </a:xfrm>
          <a:prstGeom prst="straightConnector1">
            <a:avLst/>
          </a:prstGeom>
          <a:noFill/>
          <a:ln w="190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19469" name="Straight Arrow Connector 14"/>
          <p:cNvCxnSpPr>
            <a:cxnSpLocks noChangeShapeType="1"/>
          </p:cNvCxnSpPr>
          <p:nvPr/>
        </p:nvCxnSpPr>
        <p:spPr bwMode="auto">
          <a:xfrm flipH="1">
            <a:off x="2066925" y="5510213"/>
            <a:ext cx="1544638" cy="271462"/>
          </a:xfrm>
          <a:prstGeom prst="straightConnector1">
            <a:avLst/>
          </a:prstGeom>
          <a:noFill/>
          <a:ln w="19050" algn="ctr">
            <a:solidFill>
              <a:srgbClr val="00B05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23765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PATHOPHYSIOLOGY</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Myocardial Ischemia</a:t>
            </a:r>
          </a:p>
        </p:txBody>
      </p:sp>
      <p:sp>
        <p:nvSpPr>
          <p:cNvPr id="2" name="Content Placeholder 1"/>
          <p:cNvSpPr>
            <a:spLocks noGrp="1"/>
          </p:cNvSpPr>
          <p:nvPr>
            <p:ph idx="1"/>
          </p:nvPr>
        </p:nvSpPr>
        <p:spPr/>
        <p:txBody>
          <a:bodyPr/>
          <a:lstStyle/>
          <a:p>
            <a:pPr marL="58738" indent="-58738">
              <a:buNone/>
            </a:pPr>
            <a:r>
              <a:rPr lang="en-US" altLang="en-US" sz="3000" dirty="0"/>
              <a:t>Myocardial ischemia is the lack of </a:t>
            </a:r>
            <a:r>
              <a:rPr lang="en-US" altLang="en-US" sz="3000" dirty="0" smtClean="0"/>
              <a:t>blood flow </a:t>
            </a:r>
            <a:r>
              <a:rPr lang="en-US" altLang="en-US" sz="3000" dirty="0"/>
              <a:t>and oxygen </a:t>
            </a:r>
            <a:r>
              <a:rPr lang="en-US" altLang="en-US" sz="3000" dirty="0" smtClean="0"/>
              <a:t>to </a:t>
            </a:r>
            <a:r>
              <a:rPr lang="en-US" altLang="en-US" sz="3000" dirty="0"/>
              <a:t>the myocardium (heart muscle). There are several causes</a:t>
            </a:r>
            <a:r>
              <a:rPr lang="en-US" altLang="en-US" sz="3000" dirty="0" smtClean="0"/>
              <a:t>:</a:t>
            </a:r>
            <a:endParaRPr lang="en-US" altLang="en-US" sz="3000" dirty="0"/>
          </a:p>
          <a:p>
            <a:r>
              <a:rPr lang="en-US" altLang="en-US" sz="3000" dirty="0" smtClean="0"/>
              <a:t>Inadequate </a:t>
            </a:r>
            <a:r>
              <a:rPr lang="en-US" altLang="en-US" sz="3000" dirty="0"/>
              <a:t>blood </a:t>
            </a:r>
            <a:r>
              <a:rPr lang="en-US" altLang="en-US" sz="3000" dirty="0" smtClean="0"/>
              <a:t>flow</a:t>
            </a:r>
            <a:endParaRPr lang="en-US" altLang="en-US" sz="3000" dirty="0"/>
          </a:p>
          <a:p>
            <a:r>
              <a:rPr lang="en-US" altLang="en-US" sz="3000" dirty="0" smtClean="0"/>
              <a:t>Constriction </a:t>
            </a:r>
            <a:r>
              <a:rPr lang="en-US" altLang="en-US" sz="3000" dirty="0"/>
              <a:t>or blockage of the blood </a:t>
            </a:r>
            <a:r>
              <a:rPr lang="en-US" altLang="en-US" sz="3000" dirty="0" smtClean="0"/>
              <a:t>vessels</a:t>
            </a:r>
            <a:endParaRPr lang="en-US" altLang="en-US" sz="3000" dirty="0"/>
          </a:p>
          <a:p>
            <a:r>
              <a:rPr lang="en-US" altLang="en-US" sz="3000" dirty="0" smtClean="0"/>
              <a:t>Inadequate </a:t>
            </a:r>
            <a:r>
              <a:rPr lang="en-US" altLang="en-US" sz="3000" dirty="0"/>
              <a:t>supply of oxygen </a:t>
            </a:r>
          </a:p>
          <a:p>
            <a:endParaRPr lang="en-US" sz="3000" dirty="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959" y="4876800"/>
            <a:ext cx="1724025"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359" y="4878388"/>
            <a:ext cx="1724025"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759" y="4876800"/>
            <a:ext cx="1724025"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7"/>
          <p:cNvSpPr txBox="1">
            <a:spLocks noChangeArrowheads="1"/>
          </p:cNvSpPr>
          <p:nvPr/>
        </p:nvSpPr>
        <p:spPr bwMode="auto">
          <a:xfrm>
            <a:off x="1685813" y="6046788"/>
            <a:ext cx="1187674"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1200" b="1">
                <a:solidFill>
                  <a:schemeClr val="bg2"/>
                </a:solidFill>
                <a:latin typeface="+mn-lt"/>
              </a:rPr>
              <a:t>Coronary Artery</a:t>
            </a:r>
          </a:p>
        </p:txBody>
      </p:sp>
      <p:sp>
        <p:nvSpPr>
          <p:cNvPr id="20488" name="Text Box 8"/>
          <p:cNvSpPr txBox="1">
            <a:spLocks noChangeArrowheads="1"/>
          </p:cNvSpPr>
          <p:nvPr/>
        </p:nvSpPr>
        <p:spPr bwMode="auto">
          <a:xfrm>
            <a:off x="4184393" y="6042026"/>
            <a:ext cx="1138751"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1200" b="1">
                <a:solidFill>
                  <a:schemeClr val="bg2"/>
                </a:solidFill>
                <a:latin typeface="+mn-lt"/>
              </a:rPr>
              <a:t>75% occluded </a:t>
            </a:r>
          </a:p>
        </p:txBody>
      </p:sp>
      <p:sp>
        <p:nvSpPr>
          <p:cNvPr id="20489" name="Text Box 9"/>
          <p:cNvSpPr txBox="1">
            <a:spLocks noChangeArrowheads="1"/>
          </p:cNvSpPr>
          <p:nvPr/>
        </p:nvSpPr>
        <p:spPr bwMode="auto">
          <a:xfrm>
            <a:off x="6783047" y="6037263"/>
            <a:ext cx="827768"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1200" b="1" dirty="0">
                <a:solidFill>
                  <a:schemeClr val="bg2"/>
                </a:solidFill>
                <a:latin typeface="+mn-lt"/>
              </a:rPr>
              <a:t>O</a:t>
            </a:r>
            <a:r>
              <a:rPr lang="en-US" altLang="en-US" sz="1200" b="1" dirty="0" smtClean="0">
                <a:solidFill>
                  <a:schemeClr val="bg2"/>
                </a:solidFill>
                <a:latin typeface="+mn-lt"/>
              </a:rPr>
              <a:t>ccluded </a:t>
            </a:r>
            <a:endParaRPr lang="en-US" altLang="en-US" sz="1200" b="1" dirty="0">
              <a:solidFill>
                <a:schemeClr val="bg2"/>
              </a:solidFill>
              <a:latin typeface="+mn-lt"/>
            </a:endParaRPr>
          </a:p>
        </p:txBody>
      </p:sp>
    </p:spTree>
    <p:extLst>
      <p:ext uri="{BB962C8B-B14F-4D97-AF65-F5344CB8AC3E}">
        <p14:creationId xmlns:p14="http://schemas.microsoft.com/office/powerpoint/2010/main" val="8859714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Thrombosis</a:t>
            </a:r>
            <a:endParaRPr lang="en-US" dirty="0"/>
          </a:p>
        </p:txBody>
      </p:sp>
      <p:sp>
        <p:nvSpPr>
          <p:cNvPr id="3" name="Content Placeholder 2"/>
          <p:cNvSpPr>
            <a:spLocks noGrp="1"/>
          </p:cNvSpPr>
          <p:nvPr>
            <p:ph idx="1"/>
          </p:nvPr>
        </p:nvSpPr>
        <p:spPr/>
        <p:txBody>
          <a:bodyPr/>
          <a:lstStyle/>
          <a:p>
            <a:r>
              <a:rPr lang="en-US" dirty="0" smtClean="0"/>
              <a:t>One of the major causes of myocardial ischemia</a:t>
            </a:r>
          </a:p>
          <a:p>
            <a:r>
              <a:rPr lang="en-US" dirty="0" smtClean="0"/>
              <a:t>Recent scientific research has expanded our understanding</a:t>
            </a:r>
          </a:p>
          <a:p>
            <a:r>
              <a:rPr lang="en-US" dirty="0" smtClean="0"/>
              <a:t>This research has discovered the steps to thrombosis formation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917575" y="427038"/>
            <a:ext cx="7786688" cy="703262"/>
          </a:xfrm>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Coronary Thrombosis</a:t>
            </a:r>
          </a:p>
        </p:txBody>
      </p:sp>
      <p:sp>
        <p:nvSpPr>
          <p:cNvPr id="23555" name="Oval 2"/>
          <p:cNvSpPr>
            <a:spLocks noChangeArrowheads="1"/>
          </p:cNvSpPr>
          <p:nvPr/>
        </p:nvSpPr>
        <p:spPr bwMode="auto">
          <a:xfrm>
            <a:off x="1098675" y="1644650"/>
            <a:ext cx="301625" cy="301625"/>
          </a:xfrm>
          <a:prstGeom prst="ellipse">
            <a:avLst/>
          </a:prstGeom>
          <a:solidFill>
            <a:srgbClr val="CBCED7"/>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dirty="0" smtClean="0">
                <a:solidFill>
                  <a:srgbClr val="000000"/>
                </a:solidFill>
                <a:latin typeface="Verdana" pitchFamily="34" charset="0"/>
              </a:rPr>
              <a:t>1</a:t>
            </a:r>
            <a:endParaRPr lang="en-US" altLang="en-US" sz="2000" b="1" dirty="0">
              <a:solidFill>
                <a:srgbClr val="000000"/>
              </a:solidFill>
              <a:latin typeface="Verdana" pitchFamily="34" charset="0"/>
            </a:endParaRP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400" y="1946275"/>
            <a:ext cx="2247625" cy="338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3899024" y="3200400"/>
            <a:ext cx="2882775" cy="1066800"/>
          </a:xfrm>
          <a:prstGeom prst="rect">
            <a:avLst/>
          </a:prstGeom>
          <a:solidFill>
            <a:srgbClr val="3156BD"/>
          </a:solidFill>
          <a:ln>
            <a:noFill/>
          </a:ln>
          <a:effectLst/>
          <a:ex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a:solidFill>
                  <a:srgbClr val="FFFFFF"/>
                </a:solidFill>
                <a:effectLst>
                  <a:outerShdw blurRad="38100" dist="38100" dir="2700000" algn="tl">
                    <a:srgbClr val="000000"/>
                  </a:outerShdw>
                </a:effectLst>
                <a:latin typeface="Verdana" pitchFamily="34" charset="0"/>
              </a:rPr>
              <a:t>Plaque forms on the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b="1" dirty="0">
                <a:solidFill>
                  <a:srgbClr val="FFFFFF"/>
                </a:solidFill>
                <a:effectLst>
                  <a:outerShdw blurRad="38100" dist="38100" dir="2700000" algn="tl">
                    <a:srgbClr val="000000"/>
                  </a:outerShdw>
                </a:effectLst>
                <a:latin typeface="Verdana" pitchFamily="34" charset="0"/>
              </a:rPr>
              <a:t>inner wall of an artery</a:t>
            </a:r>
          </a:p>
        </p:txBody>
      </p:sp>
    </p:spTree>
    <p:extLst>
      <p:ext uri="{BB962C8B-B14F-4D97-AF65-F5344CB8AC3E}">
        <p14:creationId xmlns:p14="http://schemas.microsoft.com/office/powerpoint/2010/main" val="19082334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Cardiovascular Emergencies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143000"/>
            <a:ext cx="8077200" cy="5486400"/>
          </a:xfrm>
        </p:spPr>
        <p:txBody>
          <a:bodyPr/>
          <a:lstStyle/>
          <a:p>
            <a:r>
              <a:rPr lang="en-US" dirty="0" smtClean="0"/>
              <a:t>Many different presentations!</a:t>
            </a:r>
          </a:p>
          <a:p>
            <a:r>
              <a:rPr lang="en-US" dirty="0" smtClean="0"/>
              <a:t>45-year-old male with crushing </a:t>
            </a:r>
            <a:r>
              <a:rPr lang="en-US" dirty="0" err="1" smtClean="0"/>
              <a:t>substernal</a:t>
            </a:r>
            <a:r>
              <a:rPr lang="en-US" dirty="0" smtClean="0"/>
              <a:t> chest pain</a:t>
            </a:r>
          </a:p>
          <a:p>
            <a:r>
              <a:rPr lang="en-US" dirty="0" smtClean="0"/>
              <a:t>50-year-old female with a sudden onset of sharp chest pain and shortness of breath</a:t>
            </a:r>
          </a:p>
          <a:p>
            <a:r>
              <a:rPr lang="en-US" dirty="0" smtClean="0"/>
              <a:t>75-year-old male with hypertension, tachycardia, and shortness of breath</a:t>
            </a:r>
          </a:p>
          <a:p>
            <a:r>
              <a:rPr lang="en-US" dirty="0" smtClean="0"/>
              <a:t>Each of these patients has a cardiovascular emergency – let’s learn more!</a:t>
            </a: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762000" y="352425"/>
            <a:ext cx="7875588" cy="703263"/>
          </a:xfrm>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Coronary </a:t>
            </a:r>
            <a:r>
              <a:rPr lang="en-US" dirty="0" smtClean="0">
                <a:latin typeface="Tahoma" panose="020B0604030504040204" pitchFamily="34" charset="0"/>
                <a:ea typeface="Tahoma" panose="020B0604030504040204" pitchFamily="34" charset="0"/>
                <a:cs typeface="Tahoma" panose="020B0604030504040204" pitchFamily="34" charset="0"/>
              </a:rPr>
              <a:t>Thrombosis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579" name="Freeform 2"/>
          <p:cNvSpPr>
            <a:spLocks/>
          </p:cNvSpPr>
          <p:nvPr/>
        </p:nvSpPr>
        <p:spPr bwMode="auto">
          <a:xfrm>
            <a:off x="2327611" y="4038601"/>
            <a:ext cx="1524000" cy="928688"/>
          </a:xfrm>
          <a:custGeom>
            <a:avLst/>
            <a:gdLst>
              <a:gd name="T0" fmla="*/ 0 w 804"/>
              <a:gd name="T1" fmla="*/ 0 h 484"/>
              <a:gd name="T2" fmla="*/ 0 w 804"/>
              <a:gd name="T3" fmla="*/ 2147483647 h 484"/>
              <a:gd name="T4" fmla="*/ 2147483647 w 804"/>
              <a:gd name="T5" fmla="*/ 2147483647 h 484"/>
              <a:gd name="T6" fmla="*/ 0 60000 65536"/>
              <a:gd name="T7" fmla="*/ 0 60000 65536"/>
              <a:gd name="T8" fmla="*/ 0 60000 65536"/>
            </a:gdLst>
            <a:ahLst/>
            <a:cxnLst>
              <a:cxn ang="T6">
                <a:pos x="T0" y="T1"/>
              </a:cxn>
              <a:cxn ang="T7">
                <a:pos x="T2" y="T3"/>
              </a:cxn>
              <a:cxn ang="T8">
                <a:pos x="T4" y="T5"/>
              </a:cxn>
            </a:cxnLst>
            <a:rect l="0" t="0" r="r" b="b"/>
            <a:pathLst>
              <a:path w="804" h="484">
                <a:moveTo>
                  <a:pt x="0" y="0"/>
                </a:moveTo>
                <a:lnTo>
                  <a:pt x="0" y="484"/>
                </a:lnTo>
                <a:lnTo>
                  <a:pt x="804" y="484"/>
                </a:lnTo>
              </a:path>
            </a:pathLst>
          </a:custGeom>
          <a:noFill/>
          <a:ln w="57240">
            <a:solidFill>
              <a:srgbClr val="808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80" name="Oval 3"/>
          <p:cNvSpPr>
            <a:spLocks noChangeArrowheads="1"/>
          </p:cNvSpPr>
          <p:nvPr/>
        </p:nvSpPr>
        <p:spPr bwMode="auto">
          <a:xfrm>
            <a:off x="1068388" y="1512888"/>
            <a:ext cx="301625" cy="301625"/>
          </a:xfrm>
          <a:prstGeom prst="ellipse">
            <a:avLst/>
          </a:prstGeom>
          <a:solidFill>
            <a:srgbClr val="CBCED7"/>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Verdana" pitchFamily="34" charset="0"/>
              </a:rPr>
              <a:t>1</a:t>
            </a:r>
          </a:p>
        </p:txBody>
      </p:sp>
      <p:sp>
        <p:nvSpPr>
          <p:cNvPr id="24581" name="Oval 4"/>
          <p:cNvSpPr>
            <a:spLocks noChangeArrowheads="1"/>
          </p:cNvSpPr>
          <p:nvPr/>
        </p:nvSpPr>
        <p:spPr bwMode="auto">
          <a:xfrm>
            <a:off x="3433763" y="3352800"/>
            <a:ext cx="301625" cy="301625"/>
          </a:xfrm>
          <a:prstGeom prst="ellipse">
            <a:avLst/>
          </a:prstGeom>
          <a:solidFill>
            <a:srgbClr val="CBCED7"/>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Verdana" pitchFamily="34" charset="0"/>
              </a:rPr>
              <a:t>2</a:t>
            </a:r>
          </a:p>
        </p:txBody>
      </p:sp>
      <p:pic>
        <p:nvPicPr>
          <p:cNvPr id="245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611" y="3781425"/>
            <a:ext cx="1676400" cy="25267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524" y="1501775"/>
            <a:ext cx="1683087" cy="25368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Rectangle 7"/>
          <p:cNvSpPr>
            <a:spLocks noChangeArrowheads="1"/>
          </p:cNvSpPr>
          <p:nvPr/>
        </p:nvSpPr>
        <p:spPr bwMode="auto">
          <a:xfrm>
            <a:off x="5528010" y="4614586"/>
            <a:ext cx="3006390" cy="1100414"/>
          </a:xfrm>
          <a:prstGeom prst="rect">
            <a:avLst/>
          </a:prstGeom>
          <a:solidFill>
            <a:srgbClr val="3156BD"/>
          </a:solidFill>
          <a:ln>
            <a:noFill/>
          </a:ln>
          <a:effectLst/>
          <a:ex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FFFFFF"/>
                </a:solidFill>
                <a:effectLst>
                  <a:outerShdw blurRad="38100" dist="38100" dir="2700000" algn="tl">
                    <a:srgbClr val="000000"/>
                  </a:outerShdw>
                </a:effectLst>
                <a:latin typeface="Verdana" pitchFamily="34" charset="0"/>
              </a:rPr>
              <a:t>Hard surface of the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FFFFFF"/>
                </a:solidFill>
                <a:effectLst>
                  <a:outerShdw blurRad="38100" dist="38100" dir="2700000" algn="tl">
                    <a:srgbClr val="000000"/>
                  </a:outerShdw>
                </a:effectLst>
                <a:latin typeface="Verdana" pitchFamily="34" charset="0"/>
              </a:rPr>
              <a:t>plaque tears, exposing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FFFFFF"/>
                </a:solidFill>
                <a:effectLst>
                  <a:outerShdw blurRad="38100" dist="38100" dir="2700000" algn="tl">
                    <a:srgbClr val="000000"/>
                  </a:outerShdw>
                </a:effectLst>
                <a:latin typeface="Verdana" pitchFamily="34" charset="0"/>
              </a:rPr>
              <a:t>the soft under side</a:t>
            </a:r>
          </a:p>
        </p:txBody>
      </p:sp>
    </p:spTree>
    <p:extLst>
      <p:ext uri="{BB962C8B-B14F-4D97-AF65-F5344CB8AC3E}">
        <p14:creationId xmlns:p14="http://schemas.microsoft.com/office/powerpoint/2010/main" val="1250570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914400" y="304800"/>
            <a:ext cx="8534400" cy="703263"/>
          </a:xfrm>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Coronary </a:t>
            </a:r>
            <a:r>
              <a:rPr lang="en-US" dirty="0" smtClean="0">
                <a:latin typeface="Tahoma" panose="020B0604030504040204" pitchFamily="34" charset="0"/>
                <a:ea typeface="Tahoma" panose="020B0604030504040204" pitchFamily="34" charset="0"/>
                <a:cs typeface="Tahoma" panose="020B0604030504040204" pitchFamily="34" charset="0"/>
              </a:rPr>
              <a:t>Thrombosis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5603" name="Freeform 2"/>
          <p:cNvSpPr>
            <a:spLocks/>
          </p:cNvSpPr>
          <p:nvPr/>
        </p:nvSpPr>
        <p:spPr bwMode="auto">
          <a:xfrm>
            <a:off x="2063750" y="3444875"/>
            <a:ext cx="1524000" cy="928688"/>
          </a:xfrm>
          <a:custGeom>
            <a:avLst/>
            <a:gdLst>
              <a:gd name="T0" fmla="*/ 0 w 804"/>
              <a:gd name="T1" fmla="*/ 0 h 484"/>
              <a:gd name="T2" fmla="*/ 0 w 804"/>
              <a:gd name="T3" fmla="*/ 2147483647 h 484"/>
              <a:gd name="T4" fmla="*/ 2147483647 w 804"/>
              <a:gd name="T5" fmla="*/ 2147483647 h 484"/>
              <a:gd name="T6" fmla="*/ 0 60000 65536"/>
              <a:gd name="T7" fmla="*/ 0 60000 65536"/>
              <a:gd name="T8" fmla="*/ 0 60000 65536"/>
            </a:gdLst>
            <a:ahLst/>
            <a:cxnLst>
              <a:cxn ang="T6">
                <a:pos x="T0" y="T1"/>
              </a:cxn>
              <a:cxn ang="T7">
                <a:pos x="T2" y="T3"/>
              </a:cxn>
              <a:cxn ang="T8">
                <a:pos x="T4" y="T5"/>
              </a:cxn>
            </a:cxnLst>
            <a:rect l="0" t="0" r="r" b="b"/>
            <a:pathLst>
              <a:path w="804" h="484">
                <a:moveTo>
                  <a:pt x="0" y="0"/>
                </a:moveTo>
                <a:lnTo>
                  <a:pt x="0" y="484"/>
                </a:lnTo>
                <a:lnTo>
                  <a:pt x="804" y="484"/>
                </a:lnTo>
              </a:path>
            </a:pathLst>
          </a:custGeom>
          <a:noFill/>
          <a:ln w="57240">
            <a:solidFill>
              <a:srgbClr val="808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4" name="Freeform 3"/>
          <p:cNvSpPr>
            <a:spLocks/>
          </p:cNvSpPr>
          <p:nvPr/>
        </p:nvSpPr>
        <p:spPr bwMode="auto">
          <a:xfrm>
            <a:off x="4519613" y="5230813"/>
            <a:ext cx="1524000" cy="695325"/>
          </a:xfrm>
          <a:custGeom>
            <a:avLst/>
            <a:gdLst>
              <a:gd name="T0" fmla="*/ 0 w 804"/>
              <a:gd name="T1" fmla="*/ 0 h 484"/>
              <a:gd name="T2" fmla="*/ 0 w 804"/>
              <a:gd name="T3" fmla="*/ 2147483647 h 484"/>
              <a:gd name="T4" fmla="*/ 2147483647 w 804"/>
              <a:gd name="T5" fmla="*/ 2147483647 h 484"/>
              <a:gd name="T6" fmla="*/ 0 60000 65536"/>
              <a:gd name="T7" fmla="*/ 0 60000 65536"/>
              <a:gd name="T8" fmla="*/ 0 60000 65536"/>
            </a:gdLst>
            <a:ahLst/>
            <a:cxnLst>
              <a:cxn ang="T6">
                <a:pos x="T0" y="T1"/>
              </a:cxn>
              <a:cxn ang="T7">
                <a:pos x="T2" y="T3"/>
              </a:cxn>
              <a:cxn ang="T8">
                <a:pos x="T4" y="T5"/>
              </a:cxn>
            </a:cxnLst>
            <a:rect l="0" t="0" r="r" b="b"/>
            <a:pathLst>
              <a:path w="804" h="484">
                <a:moveTo>
                  <a:pt x="0" y="0"/>
                </a:moveTo>
                <a:lnTo>
                  <a:pt x="0" y="484"/>
                </a:lnTo>
                <a:lnTo>
                  <a:pt x="804" y="484"/>
                </a:lnTo>
              </a:path>
            </a:pathLst>
          </a:custGeom>
          <a:noFill/>
          <a:ln w="57240">
            <a:solidFill>
              <a:srgbClr val="808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5" name="Oval 4"/>
          <p:cNvSpPr>
            <a:spLocks noChangeArrowheads="1"/>
          </p:cNvSpPr>
          <p:nvPr/>
        </p:nvSpPr>
        <p:spPr bwMode="auto">
          <a:xfrm>
            <a:off x="1068388" y="1512888"/>
            <a:ext cx="301625" cy="301625"/>
          </a:xfrm>
          <a:prstGeom prst="ellipse">
            <a:avLst/>
          </a:prstGeom>
          <a:solidFill>
            <a:srgbClr val="CBCED7"/>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Verdana" pitchFamily="34" charset="0"/>
              </a:rPr>
              <a:t>1</a:t>
            </a:r>
          </a:p>
        </p:txBody>
      </p:sp>
      <p:sp>
        <p:nvSpPr>
          <p:cNvPr id="25606" name="Oval 5"/>
          <p:cNvSpPr>
            <a:spLocks noChangeArrowheads="1"/>
          </p:cNvSpPr>
          <p:nvPr/>
        </p:nvSpPr>
        <p:spPr bwMode="auto">
          <a:xfrm>
            <a:off x="3373438" y="3349625"/>
            <a:ext cx="301625" cy="301625"/>
          </a:xfrm>
          <a:prstGeom prst="ellipse">
            <a:avLst/>
          </a:prstGeom>
          <a:solidFill>
            <a:srgbClr val="CBCED7"/>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Verdana" pitchFamily="34" charset="0"/>
              </a:rPr>
              <a:t>2</a:t>
            </a:r>
          </a:p>
        </p:txBody>
      </p:sp>
      <p:sp>
        <p:nvSpPr>
          <p:cNvPr id="25607" name="Oval 6"/>
          <p:cNvSpPr>
            <a:spLocks noChangeArrowheads="1"/>
          </p:cNvSpPr>
          <p:nvPr/>
        </p:nvSpPr>
        <p:spPr bwMode="auto">
          <a:xfrm>
            <a:off x="5937250" y="4583113"/>
            <a:ext cx="301625" cy="301625"/>
          </a:xfrm>
          <a:prstGeom prst="ellipse">
            <a:avLst/>
          </a:prstGeom>
          <a:solidFill>
            <a:srgbClr val="CBCED7"/>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Verdana" pitchFamily="34" charset="0"/>
              </a:rPr>
              <a:t>3</a:t>
            </a:r>
          </a:p>
        </p:txBody>
      </p:sp>
      <p:pic>
        <p:nvPicPr>
          <p:cNvPr id="256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4403725"/>
            <a:ext cx="1314450"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113" y="3271838"/>
            <a:ext cx="1314450"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1501775"/>
            <a:ext cx="1314450"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8" name="Rectangle 10"/>
          <p:cNvSpPr>
            <a:spLocks noChangeArrowheads="1"/>
          </p:cNvSpPr>
          <p:nvPr/>
        </p:nvSpPr>
        <p:spPr bwMode="auto">
          <a:xfrm>
            <a:off x="5791200" y="3048000"/>
            <a:ext cx="2430463" cy="1033463"/>
          </a:xfrm>
          <a:prstGeom prst="rect">
            <a:avLst/>
          </a:prstGeom>
          <a:solidFill>
            <a:srgbClr val="3156BD"/>
          </a:solidFill>
          <a:ln>
            <a:noFill/>
          </a:ln>
          <a:effectLst/>
          <a:extLst/>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FFFFFF"/>
                </a:solidFill>
                <a:effectLst>
                  <a:outerShdw blurRad="38100" dist="38100" dir="2700000" algn="tl">
                    <a:srgbClr val="000000"/>
                  </a:outerShdw>
                </a:effectLst>
                <a:latin typeface="Verdana" pitchFamily="34" charset="0"/>
              </a:rPr>
              <a:t>Platelets arrive to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FFFFFF"/>
                </a:solidFill>
                <a:effectLst>
                  <a:outerShdw blurRad="38100" dist="38100" dir="2700000" algn="tl">
                    <a:srgbClr val="000000"/>
                  </a:outerShdw>
                </a:effectLst>
                <a:latin typeface="Verdana" pitchFamily="34" charset="0"/>
              </a:rPr>
              <a:t>form a blood clot</a:t>
            </a:r>
          </a:p>
        </p:txBody>
      </p:sp>
    </p:spTree>
    <p:extLst>
      <p:ext uri="{BB962C8B-B14F-4D97-AF65-F5344CB8AC3E}">
        <p14:creationId xmlns:p14="http://schemas.microsoft.com/office/powerpoint/2010/main" val="27946455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Atherosclerosis</a:t>
            </a:r>
            <a:endParaRPr lang="en-US" dirty="0"/>
          </a:p>
        </p:txBody>
      </p:sp>
      <p:sp>
        <p:nvSpPr>
          <p:cNvPr id="3" name="Content Placeholder 2"/>
          <p:cNvSpPr>
            <a:spLocks noGrp="1"/>
          </p:cNvSpPr>
          <p:nvPr>
            <p:ph idx="1"/>
          </p:nvPr>
        </p:nvSpPr>
        <p:spPr/>
        <p:txBody>
          <a:bodyPr/>
          <a:lstStyle/>
          <a:p>
            <a:r>
              <a:rPr lang="en-US" dirty="0" smtClean="0"/>
              <a:t>Can also cause myocardial ischemia and chest pain</a:t>
            </a:r>
          </a:p>
          <a:p>
            <a:r>
              <a:rPr lang="en-US" dirty="0" smtClean="0"/>
              <a:t>No disruption of plaque</a:t>
            </a:r>
          </a:p>
          <a:p>
            <a:r>
              <a:rPr lang="en-US" dirty="0" smtClean="0"/>
              <a:t>Stable plaque that increases in size over time</a:t>
            </a:r>
          </a:p>
          <a:p>
            <a:r>
              <a:rPr lang="en-US" dirty="0" smtClean="0"/>
              <a:t>Decreases blood flow past the obstruction</a:t>
            </a:r>
          </a:p>
          <a:p>
            <a:r>
              <a:rPr lang="en-US" dirty="0" smtClean="0"/>
              <a:t>Example: angina</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Vasospasm</a:t>
            </a:r>
            <a:endParaRPr lang="en-US" dirty="0"/>
          </a:p>
        </p:txBody>
      </p:sp>
      <p:sp>
        <p:nvSpPr>
          <p:cNvPr id="3" name="Content Placeholder 2"/>
          <p:cNvSpPr>
            <a:spLocks noGrp="1"/>
          </p:cNvSpPr>
          <p:nvPr>
            <p:ph idx="1"/>
          </p:nvPr>
        </p:nvSpPr>
        <p:spPr/>
        <p:txBody>
          <a:bodyPr/>
          <a:lstStyle/>
          <a:p>
            <a:r>
              <a:rPr lang="en-US" dirty="0" smtClean="0"/>
              <a:t>Can also cause myocardial ischemia and chest pain</a:t>
            </a:r>
          </a:p>
          <a:p>
            <a:r>
              <a:rPr lang="en-US" dirty="0" smtClean="0"/>
              <a:t>No disruption of plaque</a:t>
            </a:r>
          </a:p>
          <a:p>
            <a:r>
              <a:rPr lang="en-US" dirty="0" smtClean="0"/>
              <a:t>Spasm of a coronary artery cuts off blood supply to the myocardium</a:t>
            </a:r>
          </a:p>
          <a:p>
            <a:r>
              <a:rPr lang="en-US" dirty="0" smtClean="0"/>
              <a:t>Example: cocaine use</a:t>
            </a:r>
          </a:p>
          <a:p>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Chest </a:t>
            </a:r>
            <a:r>
              <a:rPr lang="en-US" dirty="0"/>
              <a:t>P</a:t>
            </a:r>
            <a:r>
              <a:rPr lang="en-US" dirty="0" smtClean="0"/>
              <a:t>ain</a:t>
            </a:r>
            <a:endParaRPr lang="en-US" dirty="0"/>
          </a:p>
        </p:txBody>
      </p:sp>
      <p:sp>
        <p:nvSpPr>
          <p:cNvPr id="3" name="Content Placeholder 2"/>
          <p:cNvSpPr>
            <a:spLocks noGrp="1"/>
          </p:cNvSpPr>
          <p:nvPr>
            <p:ph idx="1"/>
          </p:nvPr>
        </p:nvSpPr>
        <p:spPr/>
        <p:txBody>
          <a:bodyPr/>
          <a:lstStyle/>
          <a:p>
            <a:r>
              <a:rPr lang="en-US" dirty="0" smtClean="0"/>
              <a:t>Not all chest pain is cardiac!</a:t>
            </a:r>
          </a:p>
          <a:p>
            <a:r>
              <a:rPr lang="en-US" dirty="0" smtClean="0"/>
              <a:t>Chest wall</a:t>
            </a:r>
          </a:p>
          <a:p>
            <a:r>
              <a:rPr lang="en-US" dirty="0" smtClean="0"/>
              <a:t>Lung and pleura</a:t>
            </a:r>
          </a:p>
          <a:p>
            <a:r>
              <a:rPr lang="en-US" dirty="0" smtClean="0"/>
              <a:t>Mediastinum</a:t>
            </a:r>
          </a:p>
          <a:p>
            <a:r>
              <a:rPr lang="en-US" dirty="0" smtClean="0"/>
              <a:t>Abdomen</a:t>
            </a:r>
          </a:p>
          <a:p>
            <a:r>
              <a:rPr lang="en-US" dirty="0" smtClean="0"/>
              <a:t>Psychogenic</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ACUTE CORONARY SYNDROMES</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Acute Coronary </a:t>
            </a:r>
            <a:r>
              <a:rPr lang="en-US" dirty="0" smtClean="0">
                <a:ea typeface="Tahoma" panose="020B0604030504040204" pitchFamily="34" charset="0"/>
                <a:cs typeface="Tahoma" panose="020B0604030504040204" pitchFamily="34" charset="0"/>
              </a:rPr>
              <a:t>S</a:t>
            </a:r>
            <a:r>
              <a:rPr lang="en-US" dirty="0" smtClean="0">
                <a:latin typeface="Tahoma" panose="020B0604030504040204" pitchFamily="34" charset="0"/>
                <a:ea typeface="Tahoma" panose="020B0604030504040204" pitchFamily="34" charset="0"/>
                <a:cs typeface="Tahoma" panose="020B0604030504040204" pitchFamily="34" charset="0"/>
              </a:rPr>
              <a:t>yndrome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800" dirty="0"/>
              <a:t>Includes a range of conditions from angina to acute MI. The symptoms, which vary from patient to patient, are caused by acute myocardial ischemia: </a:t>
            </a:r>
          </a:p>
          <a:p>
            <a:pPr lvl="1"/>
            <a:r>
              <a:rPr lang="en-US" altLang="en-US" sz="2400" dirty="0"/>
              <a:t>Shortness of breath </a:t>
            </a:r>
          </a:p>
          <a:p>
            <a:pPr lvl="1"/>
            <a:r>
              <a:rPr lang="en-US" altLang="en-US" sz="2400" dirty="0"/>
              <a:t>Discomfort </a:t>
            </a:r>
          </a:p>
          <a:p>
            <a:pPr lvl="1"/>
            <a:r>
              <a:rPr lang="en-US" altLang="en-US" sz="2400" dirty="0"/>
              <a:t>Chest pain </a:t>
            </a:r>
          </a:p>
          <a:p>
            <a:pPr lvl="1"/>
            <a:r>
              <a:rPr lang="en-US" altLang="en-US" sz="2400" dirty="0"/>
              <a:t>Pressure </a:t>
            </a:r>
          </a:p>
          <a:p>
            <a:pPr lvl="1"/>
            <a:r>
              <a:rPr lang="en-US" altLang="en-US" sz="2400" dirty="0"/>
              <a:t>Nausea </a:t>
            </a:r>
          </a:p>
          <a:p>
            <a:pPr lvl="1"/>
            <a:r>
              <a:rPr lang="en-US" altLang="en-US" sz="2400" dirty="0"/>
              <a:t>Weakness </a:t>
            </a:r>
          </a:p>
          <a:p>
            <a:pPr lvl="1"/>
            <a:r>
              <a:rPr lang="en-US" altLang="en-US" sz="2400" dirty="0"/>
              <a:t>Dysrhythmia </a:t>
            </a:r>
          </a:p>
          <a:p>
            <a:pPr lvl="1"/>
            <a:r>
              <a:rPr lang="en-US" altLang="en-US" sz="2400" dirty="0"/>
              <a:t>Syncope</a:t>
            </a:r>
          </a:p>
          <a:p>
            <a:endParaRPr lang="en-US" sz="2800"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Angina</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3600" dirty="0"/>
              <a:t>Chest pain or other cardiac symptoms due to myocardial ischemia. Typically </a:t>
            </a:r>
            <a:r>
              <a:rPr lang="en-US" altLang="en-US" sz="3600" dirty="0" err="1"/>
              <a:t>anginal</a:t>
            </a:r>
            <a:r>
              <a:rPr lang="en-US" altLang="en-US" sz="3600" dirty="0"/>
              <a:t> attacks are</a:t>
            </a:r>
            <a:r>
              <a:rPr lang="en-US" altLang="en-US" sz="3600" dirty="0" smtClean="0"/>
              <a:t>:</a:t>
            </a:r>
            <a:endParaRPr lang="en-US" altLang="en-US" sz="3600" dirty="0"/>
          </a:p>
          <a:p>
            <a:pPr lvl="1"/>
            <a:r>
              <a:rPr lang="en-US" altLang="en-US" sz="3200" dirty="0"/>
              <a:t>Brought on by exercise or other stress</a:t>
            </a:r>
          </a:p>
          <a:p>
            <a:pPr lvl="1"/>
            <a:r>
              <a:rPr lang="en-US" altLang="en-US" sz="3200" dirty="0"/>
              <a:t>Usually relieved by rest and/or nitroglycerin</a:t>
            </a:r>
          </a:p>
          <a:p>
            <a:pPr lvl="1"/>
            <a:r>
              <a:rPr lang="en-US" altLang="en-US" sz="3200" dirty="0"/>
              <a:t>Unstable angina may occur at rest or may not be relieved by rest or nitro</a:t>
            </a:r>
          </a:p>
          <a:p>
            <a:endParaRPr lang="en-US" sz="3600"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Acute Myocardial </a:t>
            </a:r>
            <a:r>
              <a:rPr lang="en-US" dirty="0">
                <a:ea typeface="Tahoma" panose="020B0604030504040204" pitchFamily="34" charset="0"/>
                <a:cs typeface="Tahoma" panose="020B0604030504040204" pitchFamily="34" charset="0"/>
              </a:rPr>
              <a:t>I</a:t>
            </a:r>
            <a:r>
              <a:rPr lang="en-US" dirty="0" smtClean="0">
                <a:latin typeface="Tahoma" panose="020B0604030504040204" pitchFamily="34" charset="0"/>
                <a:ea typeface="Tahoma" panose="020B0604030504040204" pitchFamily="34" charset="0"/>
                <a:cs typeface="Tahoma" panose="020B0604030504040204" pitchFamily="34" charset="0"/>
              </a:rPr>
              <a:t>nfarction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800" dirty="0"/>
              <a:t>Occurs when a coronary artery is completed blocked, and the area beyond that artery becomes starved for oxygen, causing pain. If unrelieved, the area deprived of blood flow will die.</a:t>
            </a:r>
          </a:p>
          <a:p>
            <a:pPr lvl="1"/>
            <a:r>
              <a:rPr lang="en-US" altLang="en-US" sz="2400" dirty="0"/>
              <a:t>Chest pain is usually described as “heavy,” “pressure,” or “squeezing.”</a:t>
            </a:r>
          </a:p>
          <a:p>
            <a:pPr lvl="1"/>
            <a:r>
              <a:rPr lang="en-US" altLang="en-US" sz="2400" dirty="0"/>
              <a:t>Pain is less commonly “sharp” or “stabbing”</a:t>
            </a:r>
          </a:p>
          <a:p>
            <a:pPr lvl="1"/>
            <a:r>
              <a:rPr lang="en-US" altLang="en-US" sz="2400" dirty="0"/>
              <a:t>Pain may radiate to left shoulder, arm, neck, jaw, or may occur in the epigastric area</a:t>
            </a:r>
          </a:p>
          <a:p>
            <a:pPr lvl="1"/>
            <a:r>
              <a:rPr lang="en-US" altLang="en-US" sz="2400" dirty="0"/>
              <a:t>Associated symptoms: dyspnea, nausea, diaphoresis, “feeling of impending doom.”</a:t>
            </a:r>
          </a:p>
          <a:p>
            <a:endParaRPr lang="en-US"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Atypical Presentations</a:t>
            </a:r>
            <a:endParaRPr lang="en-US" dirty="0"/>
          </a:p>
        </p:txBody>
      </p:sp>
      <p:sp>
        <p:nvSpPr>
          <p:cNvPr id="2" name="Content Placeholder 1"/>
          <p:cNvSpPr>
            <a:spLocks noGrp="1"/>
          </p:cNvSpPr>
          <p:nvPr>
            <p:ph idx="1"/>
          </p:nvPr>
        </p:nvSpPr>
        <p:spPr/>
        <p:txBody>
          <a:bodyPr/>
          <a:lstStyle/>
          <a:p>
            <a:r>
              <a:rPr lang="en-US" altLang="en-US" dirty="0"/>
              <a:t>Atypical presentations of cardiac pain may occur in *anyone* but are more common in the elderly, diabetics and women</a:t>
            </a:r>
          </a:p>
          <a:p>
            <a:endParaRPr lang="en-US" dirty="0"/>
          </a:p>
        </p:txBody>
      </p:sp>
      <p:graphicFrame>
        <p:nvGraphicFramePr>
          <p:cNvPr id="28694" name="Group 22"/>
          <p:cNvGraphicFramePr>
            <a:graphicFrameLocks noGrp="1"/>
          </p:cNvGraphicFramePr>
          <p:nvPr>
            <p:extLst>
              <p:ext uri="{D42A27DB-BD31-4B8C-83A1-F6EECF244321}">
                <p14:modId xmlns:p14="http://schemas.microsoft.com/office/powerpoint/2010/main" val="3431178724"/>
              </p:ext>
            </p:extLst>
          </p:nvPr>
        </p:nvGraphicFramePr>
        <p:xfrm>
          <a:off x="914400" y="2819400"/>
          <a:ext cx="7851775" cy="3400870"/>
        </p:xfrm>
        <a:graphic>
          <a:graphicData uri="http://schemas.openxmlformats.org/drawingml/2006/table">
            <a:tbl>
              <a:tblPr/>
              <a:tblGrid>
                <a:gridCol w="3886200"/>
                <a:gridCol w="3965575"/>
              </a:tblGrid>
              <a:tr h="561975">
                <a:tc>
                  <a:txBody>
                    <a:bodyPr/>
                    <a:lstStyle/>
                    <a:p>
                      <a:pPr marL="0" marR="0" lvl="0" indent="0" algn="ctr"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mn-lt"/>
                        </a:rPr>
                        <a:t>Classic Symptoms</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BFDA1"/>
                    </a:solidFill>
                  </a:tcPr>
                </a:tc>
                <a:tc>
                  <a:txBody>
                    <a:bodyPr/>
                    <a:lstStyle/>
                    <a:p>
                      <a:pPr marL="0" marR="0" lvl="0" indent="0" algn="ctr"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mn-lt"/>
                        </a:rPr>
                        <a:t>Atypical Symptoms</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BFDA1"/>
                    </a:solidFill>
                  </a:tcPr>
                </a:tc>
              </a:tr>
              <a:tr h="2838450">
                <a:tc>
                  <a:txBody>
                    <a:bodyPr/>
                    <a:lstStyle/>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Pressure, fullness, heaviness, </a:t>
                      </a:r>
                      <a:br>
                        <a:rPr kumimoji="0" lang="en-US" sz="1800" b="0" i="0" u="none" strike="noStrike" cap="none" normalizeH="0" baseline="0" dirty="0" smtClean="0">
                          <a:ln>
                            <a:noFill/>
                          </a:ln>
                          <a:solidFill>
                            <a:srgbClr val="000000"/>
                          </a:solidFill>
                          <a:effectLst/>
                          <a:latin typeface="+mn-lt"/>
                        </a:rPr>
                      </a:br>
                      <a:r>
                        <a:rPr kumimoji="0" lang="en-US" sz="1800" b="0" i="0" u="none" strike="noStrike" cap="none" normalizeH="0" baseline="0" dirty="0" smtClean="0">
                          <a:ln>
                            <a:noFill/>
                          </a:ln>
                          <a:solidFill>
                            <a:srgbClr val="000000"/>
                          </a:solidFill>
                          <a:effectLst/>
                          <a:latin typeface="+mn-lt"/>
                        </a:rPr>
                        <a:t>squeezing pain in center of chest </a:t>
                      </a:r>
                      <a:br>
                        <a:rPr kumimoji="0" lang="en-US" sz="1800" b="0" i="0" u="none" strike="noStrike" cap="none" normalizeH="0" baseline="0" dirty="0" smtClean="0">
                          <a:ln>
                            <a:noFill/>
                          </a:ln>
                          <a:solidFill>
                            <a:srgbClr val="000000"/>
                          </a:solidFill>
                          <a:effectLst/>
                          <a:latin typeface="+mn-lt"/>
                        </a:rPr>
                      </a:br>
                      <a:r>
                        <a:rPr kumimoji="0" lang="en-US" sz="1800" b="0" i="0" u="none" strike="noStrike" cap="none" normalizeH="0" baseline="0" dirty="0" smtClean="0">
                          <a:ln>
                            <a:noFill/>
                          </a:ln>
                          <a:solidFill>
                            <a:srgbClr val="000000"/>
                          </a:solidFill>
                          <a:effectLst/>
                          <a:latin typeface="+mn-lt"/>
                        </a:rPr>
                        <a:t>that can radiate to neck, shoulder, </a:t>
                      </a:r>
                      <a:br>
                        <a:rPr kumimoji="0" lang="en-US" sz="1800" b="0" i="0" u="none" strike="noStrike" cap="none" normalizeH="0" baseline="0" dirty="0" smtClean="0">
                          <a:ln>
                            <a:noFill/>
                          </a:ln>
                          <a:solidFill>
                            <a:srgbClr val="000000"/>
                          </a:solidFill>
                          <a:effectLst/>
                          <a:latin typeface="+mn-lt"/>
                        </a:rPr>
                      </a:br>
                      <a:r>
                        <a:rPr kumimoji="0" lang="en-US" sz="1800" b="0" i="0" u="none" strike="noStrike" cap="none" normalizeH="0" baseline="0" dirty="0" smtClean="0">
                          <a:ln>
                            <a:noFill/>
                          </a:ln>
                          <a:solidFill>
                            <a:srgbClr val="000000"/>
                          </a:solidFill>
                          <a:effectLst/>
                          <a:latin typeface="+mn-lt"/>
                        </a:rPr>
                        <a:t>jaw or back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Sweating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Nausea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Weakness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Shortness of breath</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Unusual fatigue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Sudden onset of unusual SOB </a:t>
                      </a:r>
                      <a:br>
                        <a:rPr kumimoji="0" lang="en-US" sz="1800" b="0" i="0" u="none" strike="noStrike" cap="none" normalizeH="0" baseline="0" dirty="0" smtClean="0">
                          <a:ln>
                            <a:noFill/>
                          </a:ln>
                          <a:solidFill>
                            <a:srgbClr val="000000"/>
                          </a:solidFill>
                          <a:effectLst/>
                          <a:latin typeface="+mn-lt"/>
                        </a:rPr>
                      </a:br>
                      <a:r>
                        <a:rPr kumimoji="0" lang="en-US" sz="1800" b="0" i="0" u="none" strike="noStrike" cap="none" normalizeH="0" baseline="0" dirty="0" smtClean="0">
                          <a:ln>
                            <a:noFill/>
                          </a:ln>
                          <a:solidFill>
                            <a:srgbClr val="000000"/>
                          </a:solidFill>
                          <a:effectLst/>
                          <a:latin typeface="+mn-lt"/>
                        </a:rPr>
                        <a:t>during usual activities or at rest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Nausea, dizziness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Belching, burping, indigestion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Palpitations, new dysrhythmia, </a:t>
                      </a:r>
                      <a:br>
                        <a:rPr kumimoji="0" lang="en-US" sz="1800" b="0" i="0" u="none" strike="noStrike" cap="none" normalizeH="0" baseline="0" dirty="0" smtClean="0">
                          <a:ln>
                            <a:noFill/>
                          </a:ln>
                          <a:solidFill>
                            <a:srgbClr val="000000"/>
                          </a:solidFill>
                          <a:effectLst/>
                          <a:latin typeface="+mn-lt"/>
                        </a:rPr>
                      </a:br>
                      <a:r>
                        <a:rPr kumimoji="0" lang="en-US" sz="1800" b="0" i="0" u="none" strike="noStrike" cap="none" normalizeH="0" baseline="0" dirty="0" smtClean="0">
                          <a:ln>
                            <a:noFill/>
                          </a:ln>
                          <a:solidFill>
                            <a:srgbClr val="000000"/>
                          </a:solidFill>
                          <a:effectLst/>
                          <a:latin typeface="+mn-lt"/>
                        </a:rPr>
                        <a:t>esp. atrial fibrillation </a:t>
                      </a:r>
                    </a:p>
                    <a:p>
                      <a:pPr marL="230188" marR="0" lvl="0" indent="-230188" algn="l" defTabSz="457200" rtl="0" eaLnBrk="1" fontAlgn="base" latinLnBrk="0" hangingPunct="1">
                        <a:lnSpc>
                          <a:spcPct val="101000"/>
                        </a:lnSpc>
                        <a:spcBef>
                          <a:spcPts val="400"/>
                        </a:spcBef>
                        <a:spcAft>
                          <a:spcPct val="0"/>
                        </a:spcAft>
                        <a:buClr>
                          <a:srgbClr val="000000"/>
                        </a:buClr>
                        <a:buSzPct val="100000"/>
                        <a:buFont typeface="Verdana"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kumimoji="0" lang="en-US" sz="1800" b="0" i="0" u="none" strike="noStrike" cap="none" normalizeH="0" baseline="0" dirty="0" smtClean="0">
                          <a:ln>
                            <a:noFill/>
                          </a:ln>
                          <a:solidFill>
                            <a:srgbClr val="000000"/>
                          </a:solidFill>
                          <a:effectLst/>
                          <a:latin typeface="+mn-lt"/>
                        </a:rPr>
                        <a:t>Pain experienced only in jaw, </a:t>
                      </a:r>
                      <a:br>
                        <a:rPr kumimoji="0" lang="en-US" sz="1800" b="0" i="0" u="none" strike="noStrike" cap="none" normalizeH="0" baseline="0" dirty="0" smtClean="0">
                          <a:ln>
                            <a:noFill/>
                          </a:ln>
                          <a:solidFill>
                            <a:srgbClr val="000000"/>
                          </a:solidFill>
                          <a:effectLst/>
                          <a:latin typeface="+mn-lt"/>
                        </a:rPr>
                      </a:br>
                      <a:r>
                        <a:rPr kumimoji="0" lang="en-US" sz="1800" b="0" i="0" u="none" strike="noStrike" cap="none" normalizeH="0" baseline="0" dirty="0" smtClean="0">
                          <a:ln>
                            <a:noFill/>
                          </a:ln>
                          <a:solidFill>
                            <a:srgbClr val="000000"/>
                          </a:solidFill>
                          <a:effectLst/>
                          <a:latin typeface="+mn-lt"/>
                        </a:rPr>
                        <a:t>neck, back, arm or wrist</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644254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Introduction</a:t>
            </a:r>
          </a:p>
        </p:txBody>
      </p:sp>
      <p:sp>
        <p:nvSpPr>
          <p:cNvPr id="2" name="Content Placeholder 1"/>
          <p:cNvSpPr>
            <a:spLocks noGrp="1"/>
          </p:cNvSpPr>
          <p:nvPr>
            <p:ph idx="1"/>
          </p:nvPr>
        </p:nvSpPr>
        <p:spPr>
          <a:xfrm>
            <a:off x="838200" y="1159929"/>
            <a:ext cx="7924800" cy="5486400"/>
          </a:xfrm>
        </p:spPr>
        <p:txBody>
          <a:bodyPr/>
          <a:lstStyle/>
          <a:p>
            <a:pPr marL="0" indent="0">
              <a:buNone/>
            </a:pPr>
            <a:r>
              <a:rPr lang="en-US" altLang="en-US" sz="3600" dirty="0"/>
              <a:t>Cardiovascular</a:t>
            </a:r>
            <a:r>
              <a:rPr lang="en-US" altLang="en-US" sz="4800" b="1" dirty="0" smtClean="0">
                <a:latin typeface="Tahoma" pitchFamily="34" charset="0"/>
              </a:rPr>
              <a:t> </a:t>
            </a:r>
            <a:r>
              <a:rPr lang="en-US" altLang="en-US" sz="3600" dirty="0"/>
              <a:t>Emergencies</a:t>
            </a:r>
          </a:p>
          <a:p>
            <a:r>
              <a:rPr lang="en-US" altLang="en-US" dirty="0"/>
              <a:t>Leading cause of death in the US</a:t>
            </a:r>
          </a:p>
          <a:p>
            <a:r>
              <a:rPr lang="en-US" altLang="en-US" dirty="0"/>
              <a:t>Approximately 600,000 people per year</a:t>
            </a:r>
          </a:p>
          <a:p>
            <a:r>
              <a:rPr lang="en-US" altLang="en-US" dirty="0"/>
              <a:t>9 out of 10 cardiac arrest victims die before they get to the hospital</a:t>
            </a:r>
          </a:p>
          <a:p>
            <a:r>
              <a:rPr lang="en-US" altLang="en-US" dirty="0"/>
              <a:t>Many more people suffer disability</a:t>
            </a:r>
          </a:p>
          <a:p>
            <a:r>
              <a:rPr lang="en-US" altLang="en-US" dirty="0"/>
              <a:t>Cost runs into the billions</a:t>
            </a:r>
          </a:p>
        </p:txBody>
      </p:sp>
    </p:spTree>
    <p:extLst>
      <p:ext uri="{BB962C8B-B14F-4D97-AF65-F5344CB8AC3E}">
        <p14:creationId xmlns:p14="http://schemas.microsoft.com/office/powerpoint/2010/main" val="32635313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CARDIOVASCULAR</a:t>
            </a:r>
            <a:br>
              <a:rPr lang="en-US" dirty="0" smtClean="0"/>
            </a:br>
            <a:r>
              <a:rPr lang="en-US" dirty="0" smtClean="0"/>
              <a:t>EMEGENCIES</a:t>
            </a:r>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925" y="2449286"/>
            <a:ext cx="2667000" cy="31660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Aortic Dissection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400" dirty="0" smtClean="0"/>
              <a:t>Occurs </a:t>
            </a:r>
            <a:r>
              <a:rPr lang="en-US" altLang="en-US" sz="2400" dirty="0"/>
              <a:t>when </a:t>
            </a:r>
            <a:r>
              <a:rPr lang="en-US" altLang="en-US" sz="2400" dirty="0" err="1"/>
              <a:t>when</a:t>
            </a:r>
            <a:r>
              <a:rPr lang="en-US" altLang="en-US" sz="2400" dirty="0"/>
              <a:t> there is a tear in the inner wall of the aorta, causing blood to leak and tear (“dissect”) in either direction. Presentation varies depending on where the vessels has torn. </a:t>
            </a:r>
          </a:p>
          <a:p>
            <a:endParaRPr lang="en-US" altLang="en-US" sz="2400" dirty="0"/>
          </a:p>
          <a:p>
            <a:pPr lvl="1"/>
            <a:r>
              <a:rPr lang="en-US" altLang="en-US" sz="2400" dirty="0"/>
              <a:t>Severe, tearing pain in the </a:t>
            </a:r>
            <a:r>
              <a:rPr lang="en-US" altLang="en-US" sz="2400" dirty="0" smtClean="0"/>
              <a:t/>
            </a:r>
            <a:br>
              <a:rPr lang="en-US" altLang="en-US" sz="2400" dirty="0" smtClean="0"/>
            </a:br>
            <a:r>
              <a:rPr lang="en-US" altLang="en-US" sz="2400" dirty="0" smtClean="0"/>
              <a:t>upper </a:t>
            </a:r>
            <a:r>
              <a:rPr lang="en-US" altLang="en-US" sz="2400" dirty="0"/>
              <a:t>back</a:t>
            </a:r>
          </a:p>
          <a:p>
            <a:pPr lvl="1"/>
            <a:r>
              <a:rPr lang="en-US" altLang="en-US" sz="2400" dirty="0"/>
              <a:t>Cardiac-type chest pain</a:t>
            </a:r>
          </a:p>
          <a:p>
            <a:pPr lvl="1"/>
            <a:r>
              <a:rPr lang="en-US" altLang="en-US" sz="2400" dirty="0"/>
              <a:t>Stroke-like symptoms</a:t>
            </a:r>
          </a:p>
          <a:p>
            <a:pPr lvl="1"/>
            <a:r>
              <a:rPr lang="en-US" altLang="en-US" sz="2400" dirty="0"/>
              <a:t>Differing blood pressures between right</a:t>
            </a:r>
            <a:br>
              <a:rPr lang="en-US" altLang="en-US" sz="2400" dirty="0"/>
            </a:br>
            <a:r>
              <a:rPr lang="en-US" altLang="en-US" sz="2400" dirty="0"/>
              <a:t> and left arms</a:t>
            </a:r>
          </a:p>
          <a:p>
            <a:pPr lvl="1"/>
            <a:r>
              <a:rPr lang="en-US" altLang="en-US" sz="2400" dirty="0"/>
              <a:t>If the tear is very large, the patient may die</a:t>
            </a:r>
          </a:p>
          <a:p>
            <a:endParaRPr lang="en-US" sz="4000"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CHF</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000" dirty="0"/>
              <a:t>Occurs when the heart is too weak to adequately circulate blood (often due to an MI). </a:t>
            </a:r>
          </a:p>
          <a:p>
            <a:r>
              <a:rPr lang="en-US" altLang="en-US" sz="2000" b="1" dirty="0"/>
              <a:t>Left-sided heart failure </a:t>
            </a:r>
            <a:r>
              <a:rPr lang="en-US" altLang="en-US" sz="2000" dirty="0"/>
              <a:t>causes fluid to back up into the lungs. </a:t>
            </a:r>
          </a:p>
          <a:p>
            <a:r>
              <a:rPr lang="en-US" altLang="en-US" sz="2000" b="1" dirty="0"/>
              <a:t>Right-sided heart failure </a:t>
            </a:r>
            <a:r>
              <a:rPr lang="en-US" altLang="en-US" sz="2000" dirty="0"/>
              <a:t>causes fluid to back up into the venous system. </a:t>
            </a:r>
          </a:p>
          <a:p>
            <a:r>
              <a:rPr lang="en-US" altLang="en-US" sz="2000" dirty="0"/>
              <a:t>Many patients have a combination of both types of failure. Presentation includes</a:t>
            </a:r>
            <a:r>
              <a:rPr lang="en-US" altLang="en-US" sz="2000" dirty="0" smtClean="0"/>
              <a:t>:</a:t>
            </a:r>
            <a:endParaRPr lang="en-US" altLang="en-US" sz="2000" dirty="0"/>
          </a:p>
          <a:p>
            <a:pPr lvl="1"/>
            <a:r>
              <a:rPr lang="en-US" altLang="en-US" sz="2000" dirty="0"/>
              <a:t>Dyspnea</a:t>
            </a:r>
          </a:p>
          <a:p>
            <a:pPr lvl="1"/>
            <a:r>
              <a:rPr lang="en-US" altLang="en-US" sz="2000" dirty="0"/>
              <a:t>Pulmonary edema (heard as </a:t>
            </a:r>
            <a:r>
              <a:rPr lang="en-US" altLang="en-US" sz="2000" dirty="0" err="1"/>
              <a:t>rales</a:t>
            </a:r>
            <a:r>
              <a:rPr lang="en-US" altLang="en-US" sz="2000" dirty="0"/>
              <a:t>)</a:t>
            </a:r>
          </a:p>
          <a:p>
            <a:pPr lvl="1"/>
            <a:r>
              <a:rPr lang="en-US" altLang="en-US" sz="2000" dirty="0"/>
              <a:t>Chest pain</a:t>
            </a:r>
          </a:p>
          <a:p>
            <a:pPr lvl="1"/>
            <a:r>
              <a:rPr lang="en-US" altLang="en-US" sz="2000" dirty="0"/>
              <a:t>Hypertension</a:t>
            </a:r>
          </a:p>
          <a:p>
            <a:pPr lvl="1"/>
            <a:r>
              <a:rPr lang="en-US" altLang="en-US" sz="2000" dirty="0"/>
              <a:t>Swollen ankles (if there is a component of right-sided heart </a:t>
            </a:r>
            <a:r>
              <a:rPr lang="en-US" altLang="en-US" sz="2000" dirty="0" smtClean="0"/>
              <a:t>failure)</a:t>
            </a:r>
            <a:endParaRPr lang="en-US" sz="3200"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Cardiogenic Shock</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800" dirty="0"/>
              <a:t>Occurs when heart is seriously weakened and cannot pump enough blood to perfuse body. This may occur after an MI. Presentation is similar to other types of shock</a:t>
            </a:r>
            <a:r>
              <a:rPr lang="en-US" altLang="en-US" sz="2800" dirty="0" smtClean="0"/>
              <a:t>:</a:t>
            </a:r>
            <a:endParaRPr lang="en-US" altLang="en-US" sz="2800" dirty="0"/>
          </a:p>
          <a:p>
            <a:pPr lvl="1"/>
            <a:r>
              <a:rPr lang="en-US" altLang="en-US" dirty="0"/>
              <a:t>Hypotension</a:t>
            </a:r>
          </a:p>
          <a:p>
            <a:pPr lvl="1"/>
            <a:r>
              <a:rPr lang="en-US" altLang="en-US" dirty="0"/>
              <a:t>Chest pain</a:t>
            </a:r>
          </a:p>
          <a:p>
            <a:pPr lvl="1"/>
            <a:r>
              <a:rPr lang="en-US" altLang="en-US" dirty="0" err="1"/>
              <a:t>Bradycardic</a:t>
            </a:r>
            <a:r>
              <a:rPr lang="en-US" altLang="en-US" dirty="0"/>
              <a:t>/</a:t>
            </a:r>
            <a:r>
              <a:rPr lang="en-US" altLang="en-US" dirty="0" err="1"/>
              <a:t>tachycardic</a:t>
            </a:r>
            <a:r>
              <a:rPr lang="en-US" altLang="en-US" dirty="0"/>
              <a:t>/other arrhythmias</a:t>
            </a:r>
          </a:p>
          <a:p>
            <a:pPr lvl="1"/>
            <a:r>
              <a:rPr lang="en-US" altLang="en-US" dirty="0"/>
              <a:t>Restless, anxious</a:t>
            </a:r>
          </a:p>
          <a:p>
            <a:pPr lvl="1"/>
            <a:r>
              <a:rPr lang="en-US" altLang="en-US" dirty="0"/>
              <a:t>Pale, cool skin</a:t>
            </a:r>
          </a:p>
          <a:p>
            <a:pPr lvl="1"/>
            <a:r>
              <a:rPr lang="en-US" altLang="en-US" dirty="0"/>
              <a:t>Possibly altered LOC</a:t>
            </a:r>
          </a:p>
          <a:p>
            <a:endParaRPr lang="en-US"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Pulmonary Embolus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200" dirty="0"/>
              <a:t>Pulmonary embolus occurs when a blood clot travels from somewhere in the body (usually the legs or pelvis) and lodges in the pulmonary vasculature. Presentation varies by the size of the clot. A very small clot may cause mild dyspnea, a very large clot may cause sudden death. Other presentations include</a:t>
            </a:r>
            <a:r>
              <a:rPr lang="en-US" altLang="en-US" sz="2200" dirty="0" smtClean="0"/>
              <a:t>:</a:t>
            </a:r>
            <a:endParaRPr lang="en-US" altLang="en-US" sz="2200" dirty="0"/>
          </a:p>
          <a:p>
            <a:pPr lvl="1"/>
            <a:r>
              <a:rPr lang="en-US" altLang="en-US" sz="2200" dirty="0"/>
              <a:t>Dyspnea</a:t>
            </a:r>
          </a:p>
          <a:p>
            <a:pPr lvl="1"/>
            <a:r>
              <a:rPr lang="en-US" altLang="en-US" sz="2200" dirty="0"/>
              <a:t>Chest pain, often sharp in nature</a:t>
            </a:r>
          </a:p>
          <a:p>
            <a:pPr lvl="1"/>
            <a:r>
              <a:rPr lang="en-US" altLang="en-US" sz="2200" dirty="0"/>
              <a:t>Usually, clear lung sounds (remember, this is a vascular problem, not a lung tissue problem!)</a:t>
            </a:r>
          </a:p>
          <a:p>
            <a:pPr lvl="1"/>
            <a:r>
              <a:rPr lang="en-US" altLang="en-US" sz="2200" dirty="0"/>
              <a:t>Tachycardia</a:t>
            </a:r>
          </a:p>
          <a:p>
            <a:pPr lvl="1"/>
            <a:r>
              <a:rPr lang="en-US" altLang="en-US" sz="2200" dirty="0"/>
              <a:t>Hypotension</a:t>
            </a:r>
          </a:p>
          <a:p>
            <a:pPr lvl="1"/>
            <a:r>
              <a:rPr lang="en-US" altLang="en-US" sz="2200" dirty="0"/>
              <a:t>Pale, cool skin</a:t>
            </a:r>
          </a:p>
          <a:p>
            <a:pPr lvl="1"/>
            <a:r>
              <a:rPr lang="en-US" altLang="en-US" sz="2200" dirty="0"/>
              <a:t>Low oxygen saturations (check before administering oxygen)</a:t>
            </a:r>
          </a:p>
          <a:p>
            <a:endParaRPr lang="en-US" sz="2200"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Hypertensive Emergencies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400" dirty="0"/>
              <a:t>Very high blood pressure associated with neurologic findings</a:t>
            </a:r>
            <a:r>
              <a:rPr lang="en-US" altLang="en-US" sz="2400" dirty="0" smtClean="0"/>
              <a:t>.</a:t>
            </a:r>
            <a:endParaRPr lang="en-US" altLang="en-US" sz="2400" dirty="0"/>
          </a:p>
          <a:p>
            <a:pPr lvl="1">
              <a:buFont typeface="Verdana" pitchFamily="34" charset="0"/>
              <a:buChar char="•"/>
            </a:pPr>
            <a:r>
              <a:rPr lang="en-US" altLang="en-US" sz="2400" dirty="0"/>
              <a:t>Generally higher than 180/120</a:t>
            </a:r>
          </a:p>
          <a:p>
            <a:pPr lvl="1">
              <a:buFont typeface="Verdana" pitchFamily="34" charset="0"/>
              <a:buChar char="•"/>
            </a:pPr>
            <a:r>
              <a:rPr lang="en-US" altLang="en-US" sz="2400" dirty="0"/>
              <a:t>Unilateral weakness</a:t>
            </a:r>
          </a:p>
          <a:p>
            <a:pPr lvl="1">
              <a:buFont typeface="Verdana" pitchFamily="34" charset="0"/>
              <a:buChar char="•"/>
            </a:pPr>
            <a:r>
              <a:rPr lang="en-US" altLang="en-US" sz="2400" dirty="0"/>
              <a:t>Visual disturbances</a:t>
            </a:r>
          </a:p>
          <a:p>
            <a:pPr lvl="1">
              <a:buFont typeface="Verdana" pitchFamily="34" charset="0"/>
              <a:buChar char="•"/>
            </a:pPr>
            <a:r>
              <a:rPr lang="en-US" altLang="en-US" sz="2400" dirty="0"/>
              <a:t>Severe headache</a:t>
            </a:r>
          </a:p>
          <a:p>
            <a:pPr lvl="1">
              <a:buFont typeface="Verdana" pitchFamily="34" charset="0"/>
              <a:buChar char="•"/>
            </a:pPr>
            <a:r>
              <a:rPr lang="en-US" altLang="en-US" sz="2400" dirty="0"/>
              <a:t>Seizure</a:t>
            </a:r>
          </a:p>
          <a:p>
            <a:endParaRPr lang="en-US" sz="4000" dirty="0"/>
          </a:p>
        </p:txBody>
      </p:sp>
    </p:spTree>
    <p:extLst>
      <p:ext uri="{BB962C8B-B14F-4D97-AF65-F5344CB8AC3E}">
        <p14:creationId xmlns:p14="http://schemas.microsoft.com/office/powerpoint/2010/main" val="72156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PATIENT CARE</a:t>
            </a: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Initial Assessment </a:t>
            </a:r>
          </a:p>
        </p:txBody>
      </p:sp>
      <p:sp>
        <p:nvSpPr>
          <p:cNvPr id="2" name="Content Placeholder 1"/>
          <p:cNvSpPr>
            <a:spLocks noGrp="1"/>
          </p:cNvSpPr>
          <p:nvPr>
            <p:ph idx="1"/>
          </p:nvPr>
        </p:nvSpPr>
        <p:spPr/>
        <p:txBody>
          <a:bodyPr/>
          <a:lstStyle/>
          <a:p>
            <a:pPr marL="463550" lvl="1"/>
            <a:r>
              <a:rPr lang="en-US" altLang="en-US" dirty="0">
                <a:latin typeface="Tahoma" pitchFamily="34" charset="0"/>
              </a:rPr>
              <a:t>Guides initial </a:t>
            </a:r>
            <a:r>
              <a:rPr lang="en-US" altLang="en-US" dirty="0" smtClean="0">
                <a:latin typeface="Tahoma" pitchFamily="34" charset="0"/>
              </a:rPr>
              <a:t>treatment</a:t>
            </a:r>
            <a:endParaRPr lang="en-US" altLang="en-US" sz="2400" dirty="0">
              <a:latin typeface="Tahoma" pitchFamily="34" charset="0"/>
            </a:endParaRPr>
          </a:p>
          <a:p>
            <a:pPr marL="463550" lvl="1"/>
            <a:r>
              <a:rPr lang="en-US" altLang="en-US" dirty="0">
                <a:latin typeface="Tahoma" pitchFamily="34" charset="0"/>
              </a:rPr>
              <a:t>Quickly assess a </a:t>
            </a:r>
            <a:r>
              <a:rPr lang="en-US" altLang="en-US" dirty="0" smtClean="0">
                <a:latin typeface="Tahoma" pitchFamily="34" charset="0"/>
              </a:rPr>
              <a:t>patient</a:t>
            </a:r>
            <a:endParaRPr lang="en-US" altLang="en-US" sz="2400" dirty="0">
              <a:latin typeface="Tahoma" pitchFamily="34" charset="0"/>
            </a:endParaRPr>
          </a:p>
          <a:p>
            <a:pPr marL="463550" lvl="1"/>
            <a:r>
              <a:rPr lang="en-US" altLang="en-US" dirty="0">
                <a:latin typeface="Tahoma" pitchFamily="34" charset="0"/>
              </a:rPr>
              <a:t>Make a decision </a:t>
            </a:r>
          </a:p>
          <a:p>
            <a:pPr marL="0" indent="0">
              <a:buNone/>
            </a:pPr>
            <a:endParaRPr lang="en-US" dirty="0"/>
          </a:p>
        </p:txBody>
      </p:sp>
      <p:sp>
        <p:nvSpPr>
          <p:cNvPr id="37892" name="AutoShape 4"/>
          <p:cNvSpPr>
            <a:spLocks noChangeArrowheads="1"/>
          </p:cNvSpPr>
          <p:nvPr/>
        </p:nvSpPr>
        <p:spPr bwMode="auto">
          <a:xfrm>
            <a:off x="5562600" y="2286000"/>
            <a:ext cx="2667000" cy="2630487"/>
          </a:xfrm>
          <a:prstGeom prst="diamond">
            <a:avLst/>
          </a:prstGeom>
          <a:solidFill>
            <a:srgbClr val="CBCED7"/>
          </a:solidFill>
          <a:ln w="9360">
            <a:solidFill>
              <a:srgbClr val="C93333"/>
            </a:solidFill>
            <a:miter lim="800000"/>
            <a:headEnd/>
            <a:tailEnd/>
          </a:ln>
          <a:effectLst>
            <a:outerShdw dist="107933" dir="2700000" algn="ctr" rotWithShape="0">
              <a:srgbClr val="808080">
                <a:alpha val="50026"/>
              </a:srgbClr>
            </a:outerShdw>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dirty="0">
                <a:solidFill>
                  <a:srgbClr val="000000"/>
                </a:solidFill>
                <a:latin typeface="Verdana" pitchFamily="34" charset="0"/>
              </a:rPr>
              <a:t>SICK </a:t>
            </a:r>
          </a:p>
          <a:p>
            <a:pPr algn="ctr" eaLnBrk="1" hangingPunct="1"/>
            <a:r>
              <a:rPr lang="en-US" altLang="en-US" sz="2000" b="1" dirty="0">
                <a:solidFill>
                  <a:srgbClr val="000000"/>
                </a:solidFill>
                <a:latin typeface="Verdana" pitchFamily="34" charset="0"/>
              </a:rPr>
              <a:t>or </a:t>
            </a:r>
          </a:p>
          <a:p>
            <a:pPr algn="ctr" eaLnBrk="1" hangingPunct="1"/>
            <a:r>
              <a:rPr lang="en-US" altLang="en-US" sz="2000" b="1" dirty="0">
                <a:solidFill>
                  <a:srgbClr val="000000"/>
                </a:solidFill>
                <a:latin typeface="Verdana" pitchFamily="34" charset="0"/>
              </a:rPr>
              <a:t>NOT SICK</a:t>
            </a:r>
          </a:p>
        </p:txBody>
      </p:sp>
    </p:spTree>
    <p:extLst>
      <p:ext uri="{BB962C8B-B14F-4D97-AF65-F5344CB8AC3E}">
        <p14:creationId xmlns:p14="http://schemas.microsoft.com/office/powerpoint/2010/main" val="10072143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SICK/NOT SICK</a:t>
            </a:r>
          </a:p>
        </p:txBody>
      </p:sp>
      <p:sp>
        <p:nvSpPr>
          <p:cNvPr id="2" name="Content Placeholder 1"/>
          <p:cNvSpPr>
            <a:spLocks noGrp="1"/>
          </p:cNvSpPr>
          <p:nvPr>
            <p:ph idx="1"/>
          </p:nvPr>
        </p:nvSpPr>
        <p:spPr/>
        <p:txBody>
          <a:bodyPr/>
          <a:lstStyle/>
          <a:p>
            <a:r>
              <a:rPr lang="en-US" altLang="en-US" b="1" dirty="0"/>
              <a:t>SICK</a:t>
            </a:r>
            <a:r>
              <a:rPr lang="en-US" altLang="en-US" dirty="0"/>
              <a:t> patient is one who can die quickly unless you initiate aggressive BLS and ALS treatment and rapid transport</a:t>
            </a:r>
          </a:p>
          <a:p>
            <a:endParaRPr lang="en-US" altLang="en-US" dirty="0"/>
          </a:p>
          <a:p>
            <a:r>
              <a:rPr lang="en-US" altLang="en-US" b="1" dirty="0"/>
              <a:t>NOT SICK</a:t>
            </a:r>
            <a:r>
              <a:rPr lang="en-US" altLang="en-US" dirty="0"/>
              <a:t> patient is one who can be ill or injured, but not severely enough to need immediate ALS care</a:t>
            </a:r>
          </a:p>
          <a:p>
            <a:endParaRPr lang="en-US" dirty="0"/>
          </a:p>
        </p:txBody>
      </p:sp>
    </p:spTree>
    <p:extLst>
      <p:ext uri="{BB962C8B-B14F-4D97-AF65-F5344CB8AC3E}">
        <p14:creationId xmlns:p14="http://schemas.microsoft.com/office/powerpoint/2010/main" val="1851121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Key Clinical Indicators</a:t>
            </a:r>
          </a:p>
        </p:txBody>
      </p:sp>
      <p:sp>
        <p:nvSpPr>
          <p:cNvPr id="2" name="Content Placeholder 1"/>
          <p:cNvSpPr>
            <a:spLocks noGrp="1"/>
          </p:cNvSpPr>
          <p:nvPr>
            <p:ph idx="1"/>
          </p:nvPr>
        </p:nvSpPr>
        <p:spPr/>
        <p:txBody>
          <a:bodyPr/>
          <a:lstStyle/>
          <a:p>
            <a:pPr marL="457200" lvl="1"/>
            <a:endParaRPr lang="en-US" altLang="en-US" sz="2400" dirty="0" smtClean="0">
              <a:latin typeface="Tahoma" pitchFamily="34" charset="0"/>
            </a:endParaRPr>
          </a:p>
          <a:p>
            <a:pPr marL="457200" lvl="1"/>
            <a:r>
              <a:rPr lang="en-US" altLang="en-US" sz="2400" dirty="0" smtClean="0">
                <a:latin typeface="Tahoma" pitchFamily="34" charset="0"/>
              </a:rPr>
              <a:t>Respirations </a:t>
            </a:r>
            <a:r>
              <a:rPr lang="en-US" altLang="en-US" sz="2400" dirty="0">
                <a:latin typeface="Tahoma" pitchFamily="34" charset="0"/>
              </a:rPr>
              <a:t>(rate, character) </a:t>
            </a:r>
          </a:p>
          <a:p>
            <a:endParaRPr lang="en-US" altLang="en-US" sz="2400" dirty="0">
              <a:latin typeface="Tahoma" pitchFamily="34" charset="0"/>
            </a:endParaRPr>
          </a:p>
          <a:p>
            <a:pPr marL="457200" lvl="1"/>
            <a:r>
              <a:rPr lang="en-US" altLang="en-US" sz="2400" dirty="0">
                <a:latin typeface="Tahoma" pitchFamily="34" charset="0"/>
              </a:rPr>
              <a:t>Pulse (rate, character) </a:t>
            </a:r>
          </a:p>
          <a:p>
            <a:endParaRPr lang="en-US" altLang="en-US" sz="2400" dirty="0">
              <a:latin typeface="Tahoma" pitchFamily="34" charset="0"/>
            </a:endParaRPr>
          </a:p>
          <a:p>
            <a:pPr marL="457200" lvl="1"/>
            <a:r>
              <a:rPr lang="en-US" altLang="en-US" sz="2400" dirty="0">
                <a:latin typeface="Tahoma" pitchFamily="34" charset="0"/>
              </a:rPr>
              <a:t>Mental status </a:t>
            </a:r>
          </a:p>
          <a:p>
            <a:endParaRPr lang="en-US" altLang="en-US" sz="2400" dirty="0">
              <a:latin typeface="Tahoma" pitchFamily="34" charset="0"/>
            </a:endParaRPr>
          </a:p>
          <a:p>
            <a:pPr marL="457200" lvl="1"/>
            <a:r>
              <a:rPr lang="en-US" altLang="en-US" sz="2400" dirty="0">
                <a:latin typeface="Tahoma" pitchFamily="34" charset="0"/>
              </a:rPr>
              <a:t>Skin signs and color </a:t>
            </a:r>
          </a:p>
          <a:p>
            <a:endParaRPr lang="en-US" altLang="en-US" sz="2400" dirty="0">
              <a:latin typeface="Tahoma" pitchFamily="34" charset="0"/>
            </a:endParaRPr>
          </a:p>
          <a:p>
            <a:pPr marL="457200" lvl="1"/>
            <a:r>
              <a:rPr lang="en-US" altLang="en-US" sz="2400" dirty="0">
                <a:latin typeface="Tahoma" pitchFamily="34" charset="0"/>
              </a:rPr>
              <a:t>Body position</a:t>
            </a:r>
          </a:p>
          <a:p>
            <a:endParaRPr lang="en-US" dirty="0"/>
          </a:p>
        </p:txBody>
      </p:sp>
      <p:sp>
        <p:nvSpPr>
          <p:cNvPr id="39940" name="AutoShape 6"/>
          <p:cNvSpPr>
            <a:spLocks noChangeArrowheads="1"/>
          </p:cNvSpPr>
          <p:nvPr/>
        </p:nvSpPr>
        <p:spPr bwMode="auto">
          <a:xfrm>
            <a:off x="5562600" y="2514600"/>
            <a:ext cx="2667000" cy="2630487"/>
          </a:xfrm>
          <a:prstGeom prst="diamond">
            <a:avLst/>
          </a:prstGeom>
          <a:solidFill>
            <a:srgbClr val="CBCED7"/>
          </a:solidFill>
          <a:ln w="9360">
            <a:solidFill>
              <a:srgbClr val="C93333"/>
            </a:solidFill>
            <a:miter lim="800000"/>
            <a:headEnd/>
            <a:tailEnd/>
          </a:ln>
          <a:effectLst>
            <a:outerShdw dist="107933" dir="2700000" algn="ctr" rotWithShape="0">
              <a:srgbClr val="808080">
                <a:alpha val="50026"/>
              </a:srgbClr>
            </a:outerShdw>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algn="ctr" eaLnBrk="1" hangingPunct="1"/>
            <a:r>
              <a:rPr lang="en-US" altLang="en-US" sz="2000" b="1">
                <a:solidFill>
                  <a:srgbClr val="000000"/>
                </a:solidFill>
                <a:latin typeface="Verdana" pitchFamily="34" charset="0"/>
              </a:rPr>
              <a:t>SICK </a:t>
            </a:r>
          </a:p>
          <a:p>
            <a:pPr algn="ctr" eaLnBrk="1" hangingPunct="1"/>
            <a:r>
              <a:rPr lang="en-US" altLang="en-US" sz="2000" b="1">
                <a:solidFill>
                  <a:srgbClr val="000000"/>
                </a:solidFill>
                <a:latin typeface="Verdana" pitchFamily="34" charset="0"/>
              </a:rPr>
              <a:t>or </a:t>
            </a:r>
          </a:p>
          <a:p>
            <a:pPr algn="ctr" eaLnBrk="1" hangingPunct="1"/>
            <a:r>
              <a:rPr lang="en-US" altLang="en-US" sz="2000" b="1">
                <a:solidFill>
                  <a:srgbClr val="000000"/>
                </a:solidFill>
                <a:latin typeface="Verdana" pitchFamily="34" charset="0"/>
              </a:rPr>
              <a:t>NOT SICK</a:t>
            </a:r>
          </a:p>
        </p:txBody>
      </p:sp>
    </p:spTree>
    <p:extLst>
      <p:ext uri="{BB962C8B-B14F-4D97-AF65-F5344CB8AC3E}">
        <p14:creationId xmlns:p14="http://schemas.microsoft.com/office/powerpoint/2010/main" val="28941794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Practical Skills</a:t>
            </a:r>
          </a:p>
        </p:txBody>
      </p:sp>
      <p:sp>
        <p:nvSpPr>
          <p:cNvPr id="2" name="Content Placeholder 1"/>
          <p:cNvSpPr>
            <a:spLocks noGrp="1"/>
          </p:cNvSpPr>
          <p:nvPr>
            <p:ph idx="1"/>
          </p:nvPr>
        </p:nvSpPr>
        <p:spPr>
          <a:xfrm>
            <a:off x="838200" y="2514600"/>
            <a:ext cx="7924800" cy="4114800"/>
          </a:xfrm>
        </p:spPr>
        <p:txBody>
          <a:bodyPr/>
          <a:lstStyle/>
          <a:p>
            <a:pPr>
              <a:spcBef>
                <a:spcPts val="0"/>
              </a:spcBef>
              <a:spcAft>
                <a:spcPts val="0"/>
              </a:spcAft>
            </a:pPr>
            <a:r>
              <a:rPr lang="en-US" altLang="en-US" sz="2600" dirty="0"/>
              <a:t>Perform focused history using SAMPLE/OPQRST </a:t>
            </a:r>
          </a:p>
          <a:p>
            <a:pPr>
              <a:spcBef>
                <a:spcPts val="0"/>
              </a:spcBef>
              <a:spcAft>
                <a:spcPts val="0"/>
              </a:spcAft>
            </a:pPr>
            <a:r>
              <a:rPr lang="en-US" altLang="en-US" sz="2600" dirty="0"/>
              <a:t>Assist patient in taking prescribed nitroglycerin</a:t>
            </a:r>
          </a:p>
          <a:p>
            <a:pPr>
              <a:spcBef>
                <a:spcPts val="0"/>
              </a:spcBef>
              <a:spcAft>
                <a:spcPts val="0"/>
              </a:spcAft>
            </a:pPr>
            <a:r>
              <a:rPr lang="en-US" altLang="en-US" sz="2600" dirty="0"/>
              <a:t>Perform proper technique for auscultating the chest using a stethoscope </a:t>
            </a:r>
          </a:p>
          <a:p>
            <a:pPr>
              <a:spcBef>
                <a:spcPts val="0"/>
              </a:spcBef>
              <a:spcAft>
                <a:spcPts val="0"/>
              </a:spcAft>
            </a:pPr>
            <a:r>
              <a:rPr lang="en-US" altLang="en-US" sz="2600" dirty="0"/>
              <a:t>Assist a patient with ventilations using a </a:t>
            </a:r>
            <a:r>
              <a:rPr lang="en-US" altLang="en-US" sz="2600" dirty="0" smtClean="0"/>
              <a:t>BVM</a:t>
            </a:r>
          </a:p>
          <a:p>
            <a:pPr>
              <a:spcBef>
                <a:spcPts val="0"/>
              </a:spcBef>
              <a:spcAft>
                <a:spcPts val="0"/>
              </a:spcAft>
            </a:pPr>
            <a:r>
              <a:rPr lang="en-US" altLang="en-US" sz="2600" dirty="0" smtClean="0"/>
              <a:t>Demonstrate </a:t>
            </a:r>
            <a:r>
              <a:rPr lang="en-US" altLang="en-US" sz="2600" dirty="0"/>
              <a:t>the ability to care for acute coronary syndrome, CHF, aortic dissection, cardiogenic shock</a:t>
            </a:r>
          </a:p>
          <a:p>
            <a:pPr>
              <a:spcBef>
                <a:spcPts val="0"/>
              </a:spcBef>
              <a:spcAft>
                <a:spcPts val="0"/>
              </a:spcAft>
            </a:pPr>
            <a:r>
              <a:rPr lang="en-US" altLang="en-US" sz="2600" dirty="0"/>
              <a:t>Demonstrate proper use of AED during CPR</a:t>
            </a:r>
          </a:p>
          <a:p>
            <a:endParaRPr lang="en-US" sz="2600" dirty="0"/>
          </a:p>
        </p:txBody>
      </p:sp>
      <p:sp>
        <p:nvSpPr>
          <p:cNvPr id="10244" name="Text Box 4"/>
          <p:cNvSpPr txBox="1">
            <a:spLocks noChangeArrowheads="1"/>
          </p:cNvSpPr>
          <p:nvPr/>
        </p:nvSpPr>
        <p:spPr bwMode="auto">
          <a:xfrm>
            <a:off x="914400" y="1143000"/>
            <a:ext cx="7862887"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eaLnBrk="1" hangingPunct="1"/>
            <a:r>
              <a:rPr lang="en-US" altLang="en-US" sz="2400" dirty="0">
                <a:solidFill>
                  <a:schemeClr val="bg2"/>
                </a:solidFill>
                <a:latin typeface="+mn-lt"/>
              </a:rPr>
              <a:t>To receive CBT or OTEP credit, a trained skills evaluator must evaluate your ability to perform the following hands-on practical skills</a:t>
            </a:r>
          </a:p>
        </p:txBody>
      </p:sp>
    </p:spTree>
    <p:extLst>
      <p:ext uri="{BB962C8B-B14F-4D97-AF65-F5344CB8AC3E}">
        <p14:creationId xmlns:p14="http://schemas.microsoft.com/office/powerpoint/2010/main" val="23354784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OPQRST: Patient </a:t>
            </a:r>
            <a:r>
              <a:rPr lang="en-US" dirty="0">
                <a:latin typeface="Tahoma" panose="020B0604030504040204" pitchFamily="34" charset="0"/>
                <a:ea typeface="Tahoma" panose="020B0604030504040204" pitchFamily="34" charset="0"/>
                <a:cs typeface="Tahoma" panose="020B0604030504040204" pitchFamily="34" charset="0"/>
              </a:rPr>
              <a:t>History</a:t>
            </a:r>
          </a:p>
        </p:txBody>
      </p:sp>
      <p:graphicFrame>
        <p:nvGraphicFramePr>
          <p:cNvPr id="26627" name="Group 3"/>
          <p:cNvGraphicFramePr>
            <a:graphicFrameLocks noGrp="1"/>
          </p:cNvGraphicFramePr>
          <p:nvPr>
            <p:extLst>
              <p:ext uri="{D42A27DB-BD31-4B8C-83A1-F6EECF244321}">
                <p14:modId xmlns:p14="http://schemas.microsoft.com/office/powerpoint/2010/main" val="627509950"/>
              </p:ext>
            </p:extLst>
          </p:nvPr>
        </p:nvGraphicFramePr>
        <p:xfrm>
          <a:off x="914400" y="1600200"/>
          <a:ext cx="7699375" cy="4230626"/>
        </p:xfrm>
        <a:graphic>
          <a:graphicData uri="http://schemas.openxmlformats.org/drawingml/2006/table">
            <a:tbl>
              <a:tblPr/>
              <a:tblGrid>
                <a:gridCol w="1516062"/>
                <a:gridCol w="6183313"/>
              </a:tblGrid>
              <a:tr h="350838">
                <a:tc gridSpan="2">
                  <a:txBody>
                    <a:bodyPr/>
                    <a:lstStyle/>
                    <a:p>
                      <a:pPr marL="0" marR="0" lvl="0" indent="0" algn="ctr"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chemeClr val="tx1"/>
                          </a:solidFill>
                          <a:effectLst/>
                          <a:latin typeface="+mn-lt"/>
                        </a:rPr>
                        <a:t>OPQRST</a:t>
                      </a:r>
                    </a:p>
                  </a:txBody>
                  <a:tcPr anchor="ctr" horzOverflow="overflow">
                    <a:lnL w="2844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9999FF"/>
                    </a:solidFill>
                  </a:tcPr>
                </a:tc>
                <a:tc hMerge="1">
                  <a:txBody>
                    <a:bodyPr/>
                    <a:lstStyle/>
                    <a:p>
                      <a:endParaRPr lang="en-US"/>
                    </a:p>
                  </a:txBody>
                  <a:tcPr/>
                </a:tc>
              </a:tr>
              <a:tr h="468313">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mn-lt"/>
                        </a:rPr>
                        <a:t>O</a:t>
                      </a:r>
                      <a:r>
                        <a:rPr kumimoji="0" lang="en-US" sz="2000" b="0" i="0" u="none" strike="noStrike" cap="none" normalizeH="0" baseline="0" dirty="0" smtClean="0">
                          <a:ln>
                            <a:noFill/>
                          </a:ln>
                          <a:solidFill>
                            <a:srgbClr val="000000"/>
                          </a:solidFill>
                          <a:effectLst/>
                          <a:latin typeface="+mn-lt"/>
                        </a:rPr>
                        <a:t>nset</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What was patient doing when the pain started?</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tx2"/>
                    </a:solidFill>
                  </a:tcPr>
                </a:tc>
              </a:tr>
              <a:tr h="474663">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mn-lt"/>
                        </a:rPr>
                        <a:t>P</a:t>
                      </a:r>
                      <a:r>
                        <a:rPr kumimoji="0" lang="en-US" sz="2000" b="0" i="0" u="none" strike="noStrike" cap="none" normalizeH="0" baseline="0" dirty="0" smtClean="0">
                          <a:ln>
                            <a:noFill/>
                          </a:ln>
                          <a:solidFill>
                            <a:srgbClr val="000000"/>
                          </a:solidFill>
                          <a:effectLst/>
                          <a:latin typeface="+mn-lt"/>
                        </a:rPr>
                        <a:t>rovocation</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What makes it better or worse?</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tx2"/>
                    </a:solidFill>
                  </a:tcPr>
                </a:tc>
              </a:tr>
              <a:tr h="831850">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mn-lt"/>
                        </a:rPr>
                        <a:t>Q</a:t>
                      </a:r>
                      <a:r>
                        <a:rPr kumimoji="0" lang="en-US" sz="2000" b="0" i="0" u="none" strike="noStrike" cap="none" normalizeH="0" baseline="0" dirty="0" smtClean="0">
                          <a:ln>
                            <a:noFill/>
                          </a:ln>
                          <a:solidFill>
                            <a:srgbClr val="000000"/>
                          </a:solidFill>
                          <a:effectLst/>
                          <a:latin typeface="+mn-lt"/>
                        </a:rPr>
                        <a:t>uality</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Can you describe it?</a:t>
                      </a:r>
                    </a:p>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What does it feel like?</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tx2"/>
                    </a:solidFill>
                  </a:tcPr>
                </a:tc>
              </a:tr>
              <a:tr h="830263">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mn-lt"/>
                        </a:rPr>
                        <a:t>R</a:t>
                      </a:r>
                      <a:r>
                        <a:rPr kumimoji="0" lang="en-US" sz="2000" b="0" i="0" u="none" strike="noStrike" cap="none" normalizeH="0" baseline="0" dirty="0" smtClean="0">
                          <a:ln>
                            <a:noFill/>
                          </a:ln>
                          <a:solidFill>
                            <a:srgbClr val="000000"/>
                          </a:solidFill>
                          <a:effectLst/>
                          <a:latin typeface="+mn-lt"/>
                        </a:rPr>
                        <a:t>adiates</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Where do you feel it? </a:t>
                      </a:r>
                    </a:p>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Where does it go?</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tx2"/>
                    </a:solidFill>
                  </a:tcPr>
                </a:tc>
              </a:tr>
              <a:tr h="454025">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mn-lt"/>
                        </a:rPr>
                        <a:t>S</a:t>
                      </a:r>
                      <a:r>
                        <a:rPr kumimoji="0" lang="en-US" sz="2000" b="0" i="0" u="none" strike="noStrike" cap="none" normalizeH="0" baseline="0" dirty="0" smtClean="0">
                          <a:ln>
                            <a:noFill/>
                          </a:ln>
                          <a:solidFill>
                            <a:srgbClr val="000000"/>
                          </a:solidFill>
                          <a:effectLst/>
                          <a:latin typeface="+mn-lt"/>
                        </a:rPr>
                        <a:t>everity</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How bad is it on a scale of 1 to 10 (ten being the worst)?</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tx2"/>
                    </a:solidFill>
                  </a:tcPr>
                </a:tc>
              </a:tr>
              <a:tr h="519113">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1" i="0" u="none" strike="noStrike" cap="none" normalizeH="0" baseline="0" dirty="0" smtClean="0">
                          <a:ln>
                            <a:noFill/>
                          </a:ln>
                          <a:solidFill>
                            <a:srgbClr val="000000"/>
                          </a:solidFill>
                          <a:effectLst/>
                          <a:latin typeface="+mn-lt"/>
                        </a:rPr>
                        <a:t>T</a:t>
                      </a:r>
                      <a:r>
                        <a:rPr kumimoji="0" lang="en-US" sz="2000" b="0" i="0" u="none" strike="noStrike" cap="none" normalizeH="0" baseline="0" dirty="0" smtClean="0">
                          <a:ln>
                            <a:noFill/>
                          </a:ln>
                          <a:solidFill>
                            <a:srgbClr val="000000"/>
                          </a:solidFill>
                          <a:effectLst/>
                          <a:latin typeface="+mn-lt"/>
                        </a:rPr>
                        <a:t>ime</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rgbClr val="E1E1FF"/>
                    </a:solidFill>
                  </a:tcPr>
                </a:tc>
                <a:tc>
                  <a:txBody>
                    <a:bodyPr/>
                    <a:lstStyle/>
                    <a:p>
                      <a:pPr marL="0" marR="0" lvl="0" indent="0" algn="l" defTabSz="457200" rtl="0" eaLnBrk="1" fontAlgn="base" latinLnBrk="0" hangingPunct="1">
                        <a:lnSpc>
                          <a:spcPct val="101000"/>
                        </a:lnSpc>
                        <a:spcBef>
                          <a:spcPts val="4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dirty="0" smtClean="0">
                          <a:ln>
                            <a:noFill/>
                          </a:ln>
                          <a:solidFill>
                            <a:srgbClr val="000000"/>
                          </a:solidFill>
                          <a:effectLst/>
                          <a:latin typeface="+mn-lt"/>
                        </a:rPr>
                        <a:t>When did the pain begin?</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29444411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Physical Exam</a:t>
            </a:r>
          </a:p>
        </p:txBody>
      </p:sp>
      <p:sp>
        <p:nvSpPr>
          <p:cNvPr id="2" name="Content Placeholder 1"/>
          <p:cNvSpPr>
            <a:spLocks noGrp="1"/>
          </p:cNvSpPr>
          <p:nvPr>
            <p:ph idx="1"/>
          </p:nvPr>
        </p:nvSpPr>
        <p:spPr/>
        <p:txBody>
          <a:bodyPr/>
          <a:lstStyle/>
          <a:p>
            <a:pPr marL="349250" lvl="1" indent="-342900"/>
            <a:r>
              <a:rPr lang="en-US" altLang="en-US" dirty="0" smtClean="0"/>
              <a:t>Auscultate </a:t>
            </a:r>
            <a:r>
              <a:rPr lang="en-US" altLang="en-US" dirty="0"/>
              <a:t>breath sounds starting at the bases </a:t>
            </a:r>
            <a:endParaRPr lang="en-US" altLang="en-US" dirty="0" smtClean="0"/>
          </a:p>
          <a:p>
            <a:pPr marL="349250" lvl="1" indent="-342900"/>
            <a:r>
              <a:rPr lang="en-US" altLang="en-US" dirty="0" smtClean="0"/>
              <a:t>BP </a:t>
            </a:r>
            <a:r>
              <a:rPr lang="en-US" altLang="en-US" dirty="0"/>
              <a:t>in both arms (note difference of 10 mm Hg or </a:t>
            </a:r>
            <a:r>
              <a:rPr lang="en-US" altLang="en-US" dirty="0" smtClean="0"/>
              <a:t>more)</a:t>
            </a:r>
          </a:p>
          <a:p>
            <a:pPr marL="349250" lvl="1" indent="-342900"/>
            <a:r>
              <a:rPr lang="en-US" altLang="en-US" dirty="0" smtClean="0"/>
              <a:t>Skin </a:t>
            </a:r>
            <a:r>
              <a:rPr lang="en-US" altLang="en-US" dirty="0"/>
              <a:t>color, moisture and temperature </a:t>
            </a:r>
            <a:endParaRPr lang="en-US" altLang="en-US" dirty="0" smtClean="0"/>
          </a:p>
          <a:p>
            <a:pPr marL="349250" lvl="1" indent="-342900"/>
            <a:r>
              <a:rPr lang="en-US" altLang="en-US" dirty="0" smtClean="0"/>
              <a:t>Pulse </a:t>
            </a:r>
            <a:r>
              <a:rPr lang="en-US" altLang="en-US" dirty="0"/>
              <a:t>oximetry </a:t>
            </a:r>
            <a:endParaRPr lang="en-US" altLang="en-US" dirty="0" smtClean="0"/>
          </a:p>
          <a:p>
            <a:pPr marL="349250" lvl="1" indent="-342900"/>
            <a:r>
              <a:rPr lang="en-US" altLang="en-US" dirty="0" smtClean="0"/>
              <a:t>Blood </a:t>
            </a:r>
            <a:r>
              <a:rPr lang="en-US" altLang="en-US" dirty="0" err="1"/>
              <a:t>glucometry</a:t>
            </a:r>
            <a:r>
              <a:rPr lang="en-US" altLang="en-US" dirty="0"/>
              <a:t> </a:t>
            </a:r>
            <a:endParaRPr lang="en-US" altLang="en-US" dirty="0" smtClean="0"/>
          </a:p>
          <a:p>
            <a:pPr marL="349250" lvl="1" indent="-342900"/>
            <a:r>
              <a:rPr lang="en-US" altLang="en-US" dirty="0" smtClean="0"/>
              <a:t>Head</a:t>
            </a:r>
            <a:r>
              <a:rPr lang="en-US" altLang="en-US" dirty="0"/>
              <a:t>, neck-to-toe exam</a:t>
            </a:r>
          </a:p>
          <a:p>
            <a:endParaRPr lang="en-US" sz="3600" dirty="0"/>
          </a:p>
        </p:txBody>
      </p:sp>
    </p:spTree>
    <p:extLst>
      <p:ext uri="{BB962C8B-B14F-4D97-AF65-F5344CB8AC3E}">
        <p14:creationId xmlns:p14="http://schemas.microsoft.com/office/powerpoint/2010/main" val="1107252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 SOUNDS</a:t>
            </a:r>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Lung Sounds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463550" lvl="1"/>
            <a:r>
              <a:rPr lang="en-US" altLang="en-US" dirty="0"/>
              <a:t>Listen at six locations on the back and four locations on the front  </a:t>
            </a:r>
          </a:p>
          <a:p>
            <a:pPr marL="463550" lvl="1"/>
            <a:r>
              <a:rPr lang="en-US" altLang="en-US" dirty="0"/>
              <a:t>Start in the back at the base first in sitting patient  </a:t>
            </a:r>
          </a:p>
          <a:p>
            <a:pPr marL="463550" lvl="1"/>
            <a:r>
              <a:rPr lang="en-US" altLang="en-US" dirty="0"/>
              <a:t>Instruct patient to take a deep breath through the mouth then exhale  </a:t>
            </a:r>
          </a:p>
          <a:p>
            <a:pPr marL="463550" lvl="1"/>
            <a:r>
              <a:rPr lang="en-US" altLang="en-US" dirty="0"/>
              <a:t>Listen to one or two inspiration/expiration cycles per location  </a:t>
            </a:r>
          </a:p>
          <a:p>
            <a:pPr marL="463550" lvl="1"/>
            <a:r>
              <a:rPr lang="en-US" altLang="en-US" dirty="0"/>
              <a:t>Move to the other side and compare  </a:t>
            </a:r>
          </a:p>
          <a:p>
            <a:pPr marL="463550" lvl="1"/>
            <a:r>
              <a:rPr lang="en-US" altLang="en-US" dirty="0"/>
              <a:t>Try to avoid listening through clothing  </a:t>
            </a:r>
          </a:p>
        </p:txBody>
      </p:sp>
    </p:spTree>
    <p:extLst>
      <p:ext uri="{BB962C8B-B14F-4D97-AF65-F5344CB8AC3E}">
        <p14:creationId xmlns:p14="http://schemas.microsoft.com/office/powerpoint/2010/main" val="1107252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Sounds - Example</a:t>
            </a:r>
            <a:endParaRPr lang="en-US" dirty="0"/>
          </a:p>
        </p:txBody>
      </p:sp>
      <p:sp>
        <p:nvSpPr>
          <p:cNvPr id="5" name="Content Placeholder 4"/>
          <p:cNvSpPr>
            <a:spLocks noGrp="1"/>
          </p:cNvSpPr>
          <p:nvPr>
            <p:ph idx="1"/>
          </p:nvPr>
        </p:nvSpPr>
        <p:spPr/>
        <p:txBody>
          <a:bodyPr/>
          <a:lstStyle/>
          <a:p>
            <a:pPr>
              <a:defRPr/>
            </a:pPr>
            <a:r>
              <a:rPr lang="en-US" sz="2400" dirty="0" smtClean="0">
                <a:effectLst/>
                <a:ea typeface="Tahoma" panose="020B0604030504040204" pitchFamily="34" charset="0"/>
                <a:cs typeface="Tahoma" panose="020B0604030504040204" pitchFamily="34" charset="0"/>
              </a:rPr>
              <a:t>Normal </a:t>
            </a:r>
            <a:r>
              <a:rPr lang="en-US" sz="2400" dirty="0">
                <a:effectLst/>
                <a:ea typeface="Tahoma" panose="020B0604030504040204" pitchFamily="34" charset="0"/>
                <a:cs typeface="Tahoma" panose="020B0604030504040204" pitchFamily="34" charset="0"/>
              </a:rPr>
              <a:t>lung sounds – recorded over the left anterior upper chest of a 15 year old male </a:t>
            </a:r>
            <a:r>
              <a:rPr lang="en-US" sz="2400" dirty="0" smtClean="0">
                <a:effectLst/>
                <a:ea typeface="Tahoma" panose="020B0604030504040204" pitchFamily="34" charset="0"/>
                <a:cs typeface="Tahoma" panose="020B0604030504040204" pitchFamily="34" charset="0"/>
              </a:rPr>
              <a:t>adolescent</a:t>
            </a:r>
          </a:p>
          <a:p>
            <a:pPr>
              <a:defRPr/>
            </a:pPr>
            <a:endParaRPr lang="en-US" sz="2400" dirty="0" smtClean="0">
              <a:effectLst/>
              <a:ea typeface="Tahoma" panose="020B0604030504040204" pitchFamily="34" charset="0"/>
              <a:cs typeface="Tahoma" panose="020B0604030504040204" pitchFamily="34" charset="0"/>
            </a:endParaRPr>
          </a:p>
          <a:p>
            <a:pPr>
              <a:defRPr/>
            </a:pPr>
            <a:endParaRPr lang="en-US" sz="2400" dirty="0" smtClean="0">
              <a:ea typeface="Tahoma" panose="020B0604030504040204" pitchFamily="34" charset="0"/>
              <a:cs typeface="Tahoma" panose="020B0604030504040204" pitchFamily="34" charset="0"/>
            </a:endParaRPr>
          </a:p>
          <a:p>
            <a:pPr>
              <a:buNone/>
              <a:defRPr/>
            </a:pPr>
            <a:endParaRPr lang="en-US" sz="2400" dirty="0" smtClean="0">
              <a:effectLst/>
              <a:ea typeface="Tahoma" panose="020B0604030504040204" pitchFamily="34" charset="0"/>
              <a:cs typeface="Tahoma" panose="020B0604030504040204" pitchFamily="34" charset="0"/>
            </a:endParaRPr>
          </a:p>
          <a:p>
            <a:pPr algn="ctr">
              <a:buNone/>
              <a:defRPr/>
            </a:pPr>
            <a:endParaRPr lang="en-US" sz="2400" dirty="0" smtClean="0">
              <a:effectLst/>
              <a:ea typeface="Tahoma" panose="020B0604030504040204" pitchFamily="34" charset="0"/>
              <a:cs typeface="Tahoma" panose="020B0604030504040204" pitchFamily="34" charset="0"/>
            </a:endParaRPr>
          </a:p>
          <a:p>
            <a:pPr algn="ctr">
              <a:buNone/>
              <a:defRPr/>
            </a:pPr>
            <a:r>
              <a:rPr lang="en-US" sz="2400" dirty="0" smtClean="0">
                <a:effectLst/>
                <a:ea typeface="Tahoma" panose="020B0604030504040204" pitchFamily="34" charset="0"/>
                <a:cs typeface="Tahoma" panose="020B0604030504040204" pitchFamily="34" charset="0"/>
              </a:rPr>
              <a:t>(click the sound button to play) </a:t>
            </a:r>
          </a:p>
          <a:p>
            <a:pPr marL="0" indent="0">
              <a:buFont typeface="Wingdings" pitchFamily="2" charset="2"/>
              <a:buNone/>
              <a:defRPr/>
            </a:pPr>
            <a:endParaRPr lang="en-US" sz="2400" dirty="0">
              <a:effectLst/>
              <a:ea typeface="Tahoma" panose="020B0604030504040204" pitchFamily="34" charset="0"/>
              <a:cs typeface="Tahoma" panose="020B0604030504040204" pitchFamily="34" charset="0"/>
            </a:endParaRPr>
          </a:p>
        </p:txBody>
      </p:sp>
      <p:pic>
        <p:nvPicPr>
          <p:cNvPr id="6" name="norm2669.wav">
            <a:hlinkClick r:id="" action="ppaction://media"/>
          </p:cNvPr>
          <p:cNvPicPr>
            <a:picLocks noRot="1" noChangeAspect="1"/>
          </p:cNvPicPr>
          <p:nvPr>
            <a:wavAudioFile r:embed="rId1" name="normal.wav"/>
          </p:nvPr>
        </p:nvPicPr>
        <p:blipFill>
          <a:blip r:embed="rId3">
            <a:extLst>
              <a:ext uri="{28A0092B-C50C-407E-A947-70E740481C1C}">
                <a14:useLocalDpi xmlns:a14="http://schemas.microsoft.com/office/drawing/2010/main" val="0"/>
              </a:ext>
            </a:extLst>
          </a:blip>
          <a:srcRect/>
          <a:stretch>
            <a:fillRect/>
          </a:stretch>
        </p:blipFill>
        <p:spPr bwMode="auto">
          <a:xfrm>
            <a:off x="4005072" y="2362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75473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1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Lung Sounds - Example</a:t>
            </a:r>
            <a:endParaRPr lang="en-US" dirty="0"/>
          </a:p>
        </p:txBody>
      </p:sp>
      <p:sp>
        <p:nvSpPr>
          <p:cNvPr id="5" name="Content Placeholder 4"/>
          <p:cNvSpPr>
            <a:spLocks noGrp="1"/>
          </p:cNvSpPr>
          <p:nvPr>
            <p:ph idx="1"/>
          </p:nvPr>
        </p:nvSpPr>
        <p:spPr/>
        <p:txBody>
          <a:bodyPr/>
          <a:lstStyle/>
          <a:p>
            <a:pPr>
              <a:defRPr/>
            </a:pPr>
            <a:r>
              <a:rPr lang="en-US" sz="2400" dirty="0" err="1" smtClean="0">
                <a:effectLst/>
                <a:ea typeface="Tahoma" panose="020B0604030504040204" pitchFamily="34" charset="0"/>
                <a:cs typeface="Tahoma" panose="020B0604030504040204" pitchFamily="34" charset="0"/>
              </a:rPr>
              <a:t>Rales</a:t>
            </a:r>
            <a:r>
              <a:rPr lang="en-US" sz="2400" dirty="0" smtClean="0">
                <a:effectLst/>
                <a:ea typeface="Tahoma" panose="020B0604030504040204" pitchFamily="34" charset="0"/>
                <a:cs typeface="Tahoma" panose="020B0604030504040204" pitchFamily="34" charset="0"/>
              </a:rPr>
              <a:t> </a:t>
            </a:r>
            <a:r>
              <a:rPr lang="en-US" sz="2400" dirty="0">
                <a:effectLst/>
                <a:ea typeface="Tahoma" panose="020B0604030504040204" pitchFamily="34" charset="0"/>
                <a:cs typeface="Tahoma" panose="020B0604030504040204" pitchFamily="34" charset="0"/>
              </a:rPr>
              <a:t>– These </a:t>
            </a:r>
            <a:r>
              <a:rPr lang="en-US" sz="2400" b="1" dirty="0">
                <a:effectLst/>
                <a:ea typeface="Tahoma" panose="020B0604030504040204" pitchFamily="34" charset="0"/>
                <a:cs typeface="Tahoma" panose="020B0604030504040204" pitchFamily="34" charset="0"/>
              </a:rPr>
              <a:t>crackles and bronchial breathing </a:t>
            </a:r>
            <a:r>
              <a:rPr lang="en-US" sz="2400" dirty="0">
                <a:effectLst/>
                <a:ea typeface="Tahoma" panose="020B0604030504040204" pitchFamily="34" charset="0"/>
                <a:cs typeface="Tahoma" panose="020B0604030504040204" pitchFamily="34" charset="0"/>
              </a:rPr>
              <a:t>were recorded posteriorly over the consolidated left lower lung of a 65-year-old male with </a:t>
            </a:r>
            <a:r>
              <a:rPr lang="en-US" sz="2400" dirty="0" smtClean="0">
                <a:effectLst/>
                <a:ea typeface="Tahoma" panose="020B0604030504040204" pitchFamily="34" charset="0"/>
                <a:cs typeface="Tahoma" panose="020B0604030504040204" pitchFamily="34" charset="0"/>
              </a:rPr>
              <a:t>CHF</a:t>
            </a:r>
          </a:p>
          <a:p>
            <a:pPr>
              <a:defRPr/>
            </a:pPr>
            <a:endParaRPr lang="en-US" sz="2400" dirty="0" smtClean="0">
              <a:ea typeface="Tahoma" panose="020B0604030504040204" pitchFamily="34" charset="0"/>
              <a:cs typeface="Tahoma" panose="020B0604030504040204" pitchFamily="34" charset="0"/>
            </a:endParaRPr>
          </a:p>
          <a:p>
            <a:pPr>
              <a:defRPr/>
            </a:pPr>
            <a:endParaRPr lang="en-US" sz="2400" dirty="0">
              <a:ea typeface="Tahoma" panose="020B0604030504040204" pitchFamily="34" charset="0"/>
              <a:cs typeface="Tahoma" panose="020B0604030504040204" pitchFamily="34" charset="0"/>
            </a:endParaRPr>
          </a:p>
          <a:p>
            <a:pPr>
              <a:defRPr/>
            </a:pPr>
            <a:endParaRPr lang="en-US" sz="2400" dirty="0" smtClean="0">
              <a:ea typeface="Tahoma" panose="020B0604030504040204" pitchFamily="34" charset="0"/>
              <a:cs typeface="Tahoma" panose="020B0604030504040204" pitchFamily="34" charset="0"/>
            </a:endParaRPr>
          </a:p>
          <a:p>
            <a:pPr algn="ctr">
              <a:buNone/>
              <a:defRPr/>
            </a:pPr>
            <a:r>
              <a:rPr lang="en-US" sz="2400" dirty="0" smtClean="0">
                <a:ea typeface="Tahoma" panose="020B0604030504040204" pitchFamily="34" charset="0"/>
                <a:cs typeface="Tahoma" panose="020B0604030504040204" pitchFamily="34" charset="0"/>
              </a:rPr>
              <a:t>(click the sound button to play) </a:t>
            </a:r>
          </a:p>
          <a:p>
            <a:pPr>
              <a:buNone/>
              <a:defRPr/>
            </a:pPr>
            <a:endParaRPr lang="en-US" sz="2400" dirty="0" smtClean="0">
              <a:effectLst/>
              <a:ea typeface="Tahoma" panose="020B0604030504040204" pitchFamily="34" charset="0"/>
              <a:cs typeface="Tahoma" panose="020B0604030504040204" pitchFamily="34" charset="0"/>
            </a:endParaRPr>
          </a:p>
          <a:p>
            <a:pPr marL="0" indent="0">
              <a:buFont typeface="Wingdings" pitchFamily="2" charset="2"/>
              <a:buNone/>
              <a:defRPr/>
            </a:pPr>
            <a:r>
              <a:rPr lang="en-US" sz="2400" dirty="0" smtClean="0">
                <a:effectLst/>
                <a:ea typeface="Tahoma" panose="020B0604030504040204" pitchFamily="34" charset="0"/>
                <a:cs typeface="Tahoma" panose="020B0604030504040204" pitchFamily="34" charset="0"/>
              </a:rPr>
              <a:t> </a:t>
            </a:r>
            <a:endParaRPr lang="en-US" sz="2400" dirty="0">
              <a:effectLst/>
              <a:ea typeface="Tahoma" panose="020B0604030504040204" pitchFamily="34" charset="0"/>
              <a:cs typeface="Tahoma" panose="020B0604030504040204" pitchFamily="34" charset="0"/>
            </a:endParaRPr>
          </a:p>
        </p:txBody>
      </p:sp>
      <p:pic>
        <p:nvPicPr>
          <p:cNvPr id="7" name="rale2669.wav">
            <a:hlinkClick r:id="" action="ppaction://media"/>
          </p:cNvPr>
          <p:cNvPicPr>
            <a:picLocks noRot="1" noChangeAspect="1"/>
          </p:cNvPicPr>
          <p:nvPr>
            <a:wavAudioFile r:embed="rId1" name="rales1.wav"/>
          </p:nvPr>
        </p:nvPicPr>
        <p:blipFill>
          <a:blip r:embed="rId4">
            <a:extLst>
              <a:ext uri="{28A0092B-C50C-407E-A947-70E740481C1C}">
                <a14:useLocalDpi xmlns:a14="http://schemas.microsoft.com/office/drawing/2010/main" val="0"/>
              </a:ext>
            </a:extLst>
          </a:blip>
          <a:srcRect/>
          <a:stretch>
            <a:fillRect/>
          </a:stretch>
        </p:blipFill>
        <p:spPr bwMode="auto">
          <a:xfrm>
            <a:off x="4002975" y="235915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75473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1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Lung Sounds - Example</a:t>
            </a:r>
            <a:endParaRPr lang="en-US" dirty="0"/>
          </a:p>
        </p:txBody>
      </p:sp>
      <p:sp>
        <p:nvSpPr>
          <p:cNvPr id="5" name="Content Placeholder 4"/>
          <p:cNvSpPr>
            <a:spLocks noGrp="1"/>
          </p:cNvSpPr>
          <p:nvPr>
            <p:ph idx="1"/>
          </p:nvPr>
        </p:nvSpPr>
        <p:spPr/>
        <p:txBody>
          <a:bodyPr/>
          <a:lstStyle/>
          <a:p>
            <a:pPr>
              <a:defRPr/>
            </a:pPr>
            <a:r>
              <a:rPr lang="en-US" sz="2400" dirty="0" err="1" smtClean="0">
                <a:effectLst/>
                <a:ea typeface="Tahoma" panose="020B0604030504040204" pitchFamily="34" charset="0"/>
                <a:cs typeface="Tahoma" panose="020B0604030504040204" pitchFamily="34" charset="0"/>
              </a:rPr>
              <a:t>Rales</a:t>
            </a:r>
            <a:r>
              <a:rPr lang="en-US" sz="2400" dirty="0" smtClean="0">
                <a:effectLst/>
                <a:ea typeface="Tahoma" panose="020B0604030504040204" pitchFamily="34" charset="0"/>
                <a:cs typeface="Tahoma" panose="020B0604030504040204" pitchFamily="34" charset="0"/>
              </a:rPr>
              <a:t> </a:t>
            </a:r>
            <a:r>
              <a:rPr lang="en-US" sz="2400" dirty="0">
                <a:effectLst/>
                <a:ea typeface="Tahoma" panose="020B0604030504040204" pitchFamily="34" charset="0"/>
                <a:cs typeface="Tahoma" panose="020B0604030504040204" pitchFamily="34" charset="0"/>
              </a:rPr>
              <a:t>– These late inspiratory </a:t>
            </a:r>
            <a:r>
              <a:rPr lang="en-US" sz="2400" b="1" dirty="0">
                <a:effectLst/>
                <a:ea typeface="Tahoma" panose="020B0604030504040204" pitchFamily="34" charset="0"/>
                <a:cs typeface="Tahoma" panose="020B0604030504040204" pitchFamily="34" charset="0"/>
              </a:rPr>
              <a:t>fine </a:t>
            </a:r>
            <a:r>
              <a:rPr lang="en-US" sz="2400" b="1" dirty="0" smtClean="0">
                <a:effectLst/>
                <a:ea typeface="Tahoma" panose="020B0604030504040204" pitchFamily="34" charset="0"/>
                <a:cs typeface="Tahoma" panose="020B0604030504040204" pitchFamily="34" charset="0"/>
              </a:rPr>
              <a:t>crackles </a:t>
            </a:r>
            <a:r>
              <a:rPr lang="en-US" sz="2400" dirty="0" smtClean="0">
                <a:effectLst/>
                <a:ea typeface="Tahoma" panose="020B0604030504040204" pitchFamily="34" charset="0"/>
                <a:cs typeface="Tahoma" panose="020B0604030504040204" pitchFamily="34" charset="0"/>
              </a:rPr>
              <a:t>were </a:t>
            </a:r>
            <a:r>
              <a:rPr lang="en-US" sz="2400" dirty="0">
                <a:effectLst/>
                <a:ea typeface="Tahoma" panose="020B0604030504040204" pitchFamily="34" charset="0"/>
                <a:cs typeface="Tahoma" panose="020B0604030504040204" pitchFamily="34" charset="0"/>
              </a:rPr>
              <a:t>recorded over the right posterior lower lung of a 55 year old woman with </a:t>
            </a:r>
            <a:r>
              <a:rPr lang="en-US" sz="2400" dirty="0" smtClean="0">
                <a:effectLst/>
                <a:ea typeface="Tahoma" panose="020B0604030504040204" pitchFamily="34" charset="0"/>
                <a:cs typeface="Tahoma" panose="020B0604030504040204" pitchFamily="34" charset="0"/>
              </a:rPr>
              <a:t>CHF</a:t>
            </a:r>
          </a:p>
          <a:p>
            <a:pPr>
              <a:defRPr/>
            </a:pPr>
            <a:endParaRPr lang="en-US" sz="2400" dirty="0" smtClean="0">
              <a:ea typeface="Tahoma" panose="020B0604030504040204" pitchFamily="34" charset="0"/>
              <a:cs typeface="Tahoma" panose="020B0604030504040204" pitchFamily="34" charset="0"/>
            </a:endParaRPr>
          </a:p>
          <a:p>
            <a:pPr>
              <a:defRPr/>
            </a:pPr>
            <a:endParaRPr lang="en-US" sz="2400" dirty="0">
              <a:ea typeface="Tahoma" panose="020B0604030504040204" pitchFamily="34" charset="0"/>
              <a:cs typeface="Tahoma" panose="020B0604030504040204" pitchFamily="34" charset="0"/>
            </a:endParaRPr>
          </a:p>
          <a:p>
            <a:pPr>
              <a:defRPr/>
            </a:pPr>
            <a:endParaRPr lang="en-US" sz="2400" dirty="0" smtClean="0">
              <a:ea typeface="Tahoma" panose="020B0604030504040204" pitchFamily="34" charset="0"/>
              <a:cs typeface="Tahoma" panose="020B0604030504040204" pitchFamily="34" charset="0"/>
            </a:endParaRPr>
          </a:p>
          <a:p>
            <a:pPr algn="ctr">
              <a:buNone/>
              <a:defRPr/>
            </a:pPr>
            <a:r>
              <a:rPr lang="en-US" sz="2400" dirty="0" smtClean="0">
                <a:ea typeface="Tahoma" panose="020B0604030504040204" pitchFamily="34" charset="0"/>
                <a:cs typeface="Tahoma" panose="020B0604030504040204" pitchFamily="34" charset="0"/>
              </a:rPr>
              <a:t>(click the sound button to play) </a:t>
            </a:r>
          </a:p>
          <a:p>
            <a:pPr>
              <a:buNone/>
              <a:defRPr/>
            </a:pPr>
            <a:r>
              <a:rPr lang="en-US" sz="2400" dirty="0" smtClean="0">
                <a:effectLst/>
                <a:ea typeface="Tahoma" panose="020B0604030504040204" pitchFamily="34" charset="0"/>
                <a:cs typeface="Tahoma" panose="020B0604030504040204" pitchFamily="34" charset="0"/>
              </a:rPr>
              <a:t> </a:t>
            </a:r>
          </a:p>
          <a:p>
            <a:pPr marL="0" indent="0">
              <a:buFont typeface="Wingdings" pitchFamily="2" charset="2"/>
              <a:buNone/>
              <a:defRPr/>
            </a:pPr>
            <a:endParaRPr lang="en-US" sz="2400" dirty="0">
              <a:effectLst/>
              <a:ea typeface="Tahoma" panose="020B0604030504040204" pitchFamily="34" charset="0"/>
              <a:cs typeface="Tahoma" panose="020B0604030504040204" pitchFamily="34" charset="0"/>
            </a:endParaRPr>
          </a:p>
        </p:txBody>
      </p:sp>
      <p:pic>
        <p:nvPicPr>
          <p:cNvPr id="8" name="rale2670.wav">
            <a:hlinkClick r:id="" action="ppaction://media"/>
          </p:cNvPr>
          <p:cNvPicPr>
            <a:picLocks noRot="1" noChangeAspect="1"/>
          </p:cNvPicPr>
          <p:nvPr>
            <a:wavAudioFile r:embed="rId1" name="rales2.wav"/>
          </p:nvPr>
        </p:nvPicPr>
        <p:blipFill>
          <a:blip r:embed="rId3">
            <a:extLst>
              <a:ext uri="{28A0092B-C50C-407E-A947-70E740481C1C}">
                <a14:useLocalDpi xmlns:a14="http://schemas.microsoft.com/office/drawing/2010/main" val="0"/>
              </a:ext>
            </a:extLst>
          </a:blip>
          <a:srcRect/>
          <a:stretch>
            <a:fillRect/>
          </a:stretch>
        </p:blipFill>
        <p:spPr bwMode="auto">
          <a:xfrm>
            <a:off x="4005072" y="2362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75473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0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Lung Sounds - Example</a:t>
            </a:r>
            <a:endParaRPr lang="en-US" dirty="0"/>
          </a:p>
        </p:txBody>
      </p:sp>
      <p:sp>
        <p:nvSpPr>
          <p:cNvPr id="5" name="Content Placeholder 4"/>
          <p:cNvSpPr>
            <a:spLocks noGrp="1"/>
          </p:cNvSpPr>
          <p:nvPr>
            <p:ph idx="1"/>
          </p:nvPr>
        </p:nvSpPr>
        <p:spPr/>
        <p:txBody>
          <a:bodyPr/>
          <a:lstStyle/>
          <a:p>
            <a:pPr>
              <a:defRPr/>
            </a:pPr>
            <a:r>
              <a:rPr lang="en-US" sz="2400" dirty="0" smtClean="0">
                <a:effectLst/>
                <a:ea typeface="Tahoma" panose="020B0604030504040204" pitchFamily="34" charset="0"/>
                <a:cs typeface="Tahoma" panose="020B0604030504040204" pitchFamily="34" charset="0"/>
              </a:rPr>
              <a:t>Wheeze </a:t>
            </a:r>
            <a:r>
              <a:rPr lang="en-US" sz="2400" dirty="0">
                <a:effectLst/>
                <a:ea typeface="Tahoma" panose="020B0604030504040204" pitchFamily="34" charset="0"/>
                <a:cs typeface="Tahoma" panose="020B0604030504040204" pitchFamily="34" charset="0"/>
              </a:rPr>
              <a:t>(a) – This expiratory </a:t>
            </a:r>
            <a:r>
              <a:rPr lang="en-US" sz="2400" b="1" dirty="0">
                <a:effectLst/>
                <a:ea typeface="Tahoma" panose="020B0604030504040204" pitchFamily="34" charset="0"/>
                <a:cs typeface="Tahoma" panose="020B0604030504040204" pitchFamily="34" charset="0"/>
              </a:rPr>
              <a:t>wheezing</a:t>
            </a:r>
            <a:r>
              <a:rPr lang="en-US" sz="2400" dirty="0">
                <a:effectLst/>
                <a:ea typeface="Tahoma" panose="020B0604030504040204" pitchFamily="34" charset="0"/>
                <a:cs typeface="Tahoma" panose="020B0604030504040204" pitchFamily="34" charset="0"/>
              </a:rPr>
              <a:t> was recorded over the right anterior upper chest of an 8 year old boy with </a:t>
            </a:r>
            <a:r>
              <a:rPr lang="en-US" sz="2400" dirty="0" smtClean="0">
                <a:effectLst/>
                <a:ea typeface="Tahoma" panose="020B0604030504040204" pitchFamily="34" charset="0"/>
                <a:cs typeface="Tahoma" panose="020B0604030504040204" pitchFamily="34" charset="0"/>
              </a:rPr>
              <a:t>asthma</a:t>
            </a:r>
          </a:p>
          <a:p>
            <a:pPr>
              <a:defRPr/>
            </a:pPr>
            <a:endParaRPr lang="en-US" sz="2400" dirty="0" smtClean="0">
              <a:ea typeface="Tahoma" panose="020B0604030504040204" pitchFamily="34" charset="0"/>
              <a:cs typeface="Tahoma" panose="020B0604030504040204" pitchFamily="34" charset="0"/>
            </a:endParaRPr>
          </a:p>
          <a:p>
            <a:pPr algn="ctr">
              <a:defRPr/>
            </a:pPr>
            <a:endParaRPr lang="en-US" sz="2400" dirty="0" smtClean="0">
              <a:ea typeface="Tahoma" panose="020B0604030504040204" pitchFamily="34" charset="0"/>
              <a:cs typeface="Tahoma" panose="020B0604030504040204" pitchFamily="34" charset="0"/>
            </a:endParaRPr>
          </a:p>
          <a:p>
            <a:pPr algn="ctr">
              <a:defRPr/>
            </a:pPr>
            <a:endParaRPr lang="en-US" sz="2400" dirty="0" smtClean="0">
              <a:ea typeface="Tahoma" panose="020B0604030504040204" pitchFamily="34" charset="0"/>
              <a:cs typeface="Tahoma" panose="020B0604030504040204" pitchFamily="34" charset="0"/>
            </a:endParaRPr>
          </a:p>
          <a:p>
            <a:pPr algn="ctr">
              <a:buNone/>
              <a:defRPr/>
            </a:pPr>
            <a:r>
              <a:rPr lang="en-US" sz="2400" dirty="0" smtClean="0">
                <a:ea typeface="Tahoma" panose="020B0604030504040204" pitchFamily="34" charset="0"/>
                <a:cs typeface="Tahoma" panose="020B0604030504040204" pitchFamily="34" charset="0"/>
              </a:rPr>
              <a:t>(click the sound button to play) </a:t>
            </a:r>
          </a:p>
          <a:p>
            <a:pPr>
              <a:buNone/>
              <a:defRPr/>
            </a:pPr>
            <a:endParaRPr lang="en-US" sz="2400" dirty="0" smtClean="0">
              <a:effectLst/>
              <a:ea typeface="Tahoma" panose="020B0604030504040204" pitchFamily="34" charset="0"/>
              <a:cs typeface="Tahoma" panose="020B0604030504040204" pitchFamily="34" charset="0"/>
            </a:endParaRPr>
          </a:p>
          <a:p>
            <a:pPr>
              <a:defRPr/>
            </a:pPr>
            <a:endParaRPr lang="en-US" sz="2400" dirty="0">
              <a:effectLst/>
              <a:ea typeface="Tahoma" panose="020B0604030504040204" pitchFamily="34" charset="0"/>
              <a:cs typeface="Tahoma" panose="020B0604030504040204" pitchFamily="34" charset="0"/>
            </a:endParaRPr>
          </a:p>
        </p:txBody>
      </p:sp>
      <p:pic>
        <p:nvPicPr>
          <p:cNvPr id="9" name="whee2669.wav">
            <a:hlinkClick r:id="" action="ppaction://media"/>
          </p:cNvPr>
          <p:cNvPicPr>
            <a:picLocks noRot="1" noChangeAspect="1"/>
          </p:cNvPicPr>
          <p:nvPr>
            <a:wavAudioFile r:embed="rId1" name="wheeze1.wav"/>
          </p:nvPr>
        </p:nvPicPr>
        <p:blipFill>
          <a:blip r:embed="rId3">
            <a:extLst>
              <a:ext uri="{28A0092B-C50C-407E-A947-70E740481C1C}">
                <a14:useLocalDpi xmlns:a14="http://schemas.microsoft.com/office/drawing/2010/main" val="0"/>
              </a:ext>
            </a:extLst>
          </a:blip>
          <a:srcRect/>
          <a:stretch>
            <a:fillRect/>
          </a:stretch>
        </p:blipFill>
        <p:spPr bwMode="auto">
          <a:xfrm>
            <a:off x="4005072" y="235915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75473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10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Lung Sounds - Example</a:t>
            </a:r>
            <a:endParaRPr lang="en-US" dirty="0"/>
          </a:p>
        </p:txBody>
      </p:sp>
      <p:sp>
        <p:nvSpPr>
          <p:cNvPr id="5" name="Content Placeholder 4"/>
          <p:cNvSpPr>
            <a:spLocks noGrp="1"/>
          </p:cNvSpPr>
          <p:nvPr>
            <p:ph idx="1"/>
          </p:nvPr>
        </p:nvSpPr>
        <p:spPr/>
        <p:txBody>
          <a:bodyPr/>
          <a:lstStyle/>
          <a:p>
            <a:pPr>
              <a:defRPr/>
            </a:pPr>
            <a:r>
              <a:rPr lang="en-US" sz="2400" dirty="0" smtClean="0">
                <a:effectLst/>
                <a:ea typeface="Tahoma" panose="020B0604030504040204" pitchFamily="34" charset="0"/>
                <a:cs typeface="Tahoma" panose="020B0604030504040204" pitchFamily="34" charset="0"/>
              </a:rPr>
              <a:t>Wheeze </a:t>
            </a:r>
            <a:r>
              <a:rPr lang="en-US" sz="2400" dirty="0">
                <a:effectLst/>
                <a:ea typeface="Tahoma" panose="020B0604030504040204" pitchFamily="34" charset="0"/>
                <a:cs typeface="Tahoma" panose="020B0604030504040204" pitchFamily="34" charset="0"/>
              </a:rPr>
              <a:t>(b) </a:t>
            </a:r>
            <a:r>
              <a:rPr lang="en-US" sz="2400" dirty="0" smtClean="0">
                <a:effectLst/>
                <a:ea typeface="Tahoma" panose="020B0604030504040204" pitchFamily="34" charset="0"/>
                <a:cs typeface="Tahoma" panose="020B0604030504040204" pitchFamily="34" charset="0"/>
              </a:rPr>
              <a:t>– These </a:t>
            </a:r>
            <a:r>
              <a:rPr lang="en-US" sz="2400" b="1" dirty="0">
                <a:effectLst/>
                <a:ea typeface="Tahoma" panose="020B0604030504040204" pitchFamily="34" charset="0"/>
                <a:cs typeface="Tahoma" panose="020B0604030504040204" pitchFamily="34" charset="0"/>
              </a:rPr>
              <a:t>wheezing </a:t>
            </a:r>
            <a:r>
              <a:rPr lang="en-US" sz="2400" b="1" dirty="0" smtClean="0">
                <a:effectLst/>
                <a:ea typeface="Tahoma" panose="020B0604030504040204" pitchFamily="34" charset="0"/>
                <a:cs typeface="Tahoma" panose="020B0604030504040204" pitchFamily="34" charset="0"/>
              </a:rPr>
              <a:t>&amp; coarse </a:t>
            </a:r>
            <a:r>
              <a:rPr lang="en-US" sz="2400" b="1" dirty="0">
                <a:effectLst/>
                <a:ea typeface="Tahoma" panose="020B0604030504040204" pitchFamily="34" charset="0"/>
                <a:cs typeface="Tahoma" panose="020B0604030504040204" pitchFamily="34" charset="0"/>
              </a:rPr>
              <a:t>crackles</a:t>
            </a:r>
            <a:r>
              <a:rPr lang="en-US" sz="2400" dirty="0">
                <a:effectLst/>
                <a:ea typeface="Tahoma" panose="020B0604030504040204" pitchFamily="34" charset="0"/>
                <a:cs typeface="Tahoma" panose="020B0604030504040204" pitchFamily="34" charset="0"/>
              </a:rPr>
              <a:t> were recorded over </a:t>
            </a:r>
            <a:r>
              <a:rPr lang="en-US" sz="2400" dirty="0" smtClean="0">
                <a:effectLst/>
                <a:ea typeface="Tahoma" panose="020B0604030504040204" pitchFamily="34" charset="0"/>
                <a:cs typeface="Tahoma" panose="020B0604030504040204" pitchFamily="34" charset="0"/>
              </a:rPr>
              <a:t>right </a:t>
            </a:r>
            <a:r>
              <a:rPr lang="en-US" sz="2400" dirty="0">
                <a:effectLst/>
                <a:ea typeface="Tahoma" panose="020B0604030504040204" pitchFamily="34" charset="0"/>
                <a:cs typeface="Tahoma" panose="020B0604030504040204" pitchFamily="34" charset="0"/>
              </a:rPr>
              <a:t>posterior lower lung of an 8 month old boy with viral </a:t>
            </a:r>
            <a:r>
              <a:rPr lang="en-US" sz="2400" dirty="0" smtClean="0">
                <a:effectLst/>
                <a:ea typeface="Tahoma" panose="020B0604030504040204" pitchFamily="34" charset="0"/>
                <a:cs typeface="Tahoma" panose="020B0604030504040204" pitchFamily="34" charset="0"/>
              </a:rPr>
              <a:t>bronchiolitis</a:t>
            </a:r>
          </a:p>
          <a:p>
            <a:pPr>
              <a:defRPr/>
            </a:pPr>
            <a:endParaRPr lang="en-US" sz="2400" dirty="0" smtClean="0">
              <a:ea typeface="Tahoma" panose="020B0604030504040204" pitchFamily="34" charset="0"/>
              <a:cs typeface="Tahoma" panose="020B0604030504040204" pitchFamily="34" charset="0"/>
            </a:endParaRPr>
          </a:p>
          <a:p>
            <a:pPr>
              <a:defRPr/>
            </a:pPr>
            <a:endParaRPr lang="en-US" sz="2400" dirty="0">
              <a:ea typeface="Tahoma" panose="020B0604030504040204" pitchFamily="34" charset="0"/>
              <a:cs typeface="Tahoma" panose="020B0604030504040204" pitchFamily="34" charset="0"/>
            </a:endParaRPr>
          </a:p>
          <a:p>
            <a:pPr>
              <a:defRPr/>
            </a:pPr>
            <a:endParaRPr lang="en-US" sz="2400" dirty="0" smtClean="0">
              <a:ea typeface="Tahoma" panose="020B0604030504040204" pitchFamily="34" charset="0"/>
              <a:cs typeface="Tahoma" panose="020B0604030504040204" pitchFamily="34" charset="0"/>
            </a:endParaRPr>
          </a:p>
          <a:p>
            <a:pPr algn="ctr">
              <a:buNone/>
              <a:defRPr/>
            </a:pPr>
            <a:r>
              <a:rPr lang="en-US" sz="2400" dirty="0" smtClean="0">
                <a:ea typeface="Tahoma" panose="020B0604030504040204" pitchFamily="34" charset="0"/>
                <a:cs typeface="Tahoma" panose="020B0604030504040204" pitchFamily="34" charset="0"/>
              </a:rPr>
              <a:t>(click the sound button to play) </a:t>
            </a:r>
          </a:p>
          <a:p>
            <a:pPr>
              <a:buNone/>
              <a:defRPr/>
            </a:pPr>
            <a:endParaRPr lang="en-US" sz="2400" dirty="0">
              <a:ea typeface="Tahoma" panose="020B0604030504040204" pitchFamily="34" charset="0"/>
              <a:cs typeface="Tahoma" panose="020B0604030504040204" pitchFamily="34" charset="0"/>
            </a:endParaRPr>
          </a:p>
        </p:txBody>
      </p:sp>
      <p:pic>
        <p:nvPicPr>
          <p:cNvPr id="10" name="whee2670.wav">
            <a:hlinkClick r:id="" action="ppaction://media"/>
          </p:cNvPr>
          <p:cNvPicPr>
            <a:picLocks noRot="1" noChangeAspect="1"/>
          </p:cNvPicPr>
          <p:nvPr>
            <a:wavAudioFile r:embed="rId1" name="wheezb.wav"/>
          </p:nvPr>
        </p:nvPicPr>
        <p:blipFill>
          <a:blip r:embed="rId3">
            <a:extLst>
              <a:ext uri="{28A0092B-C50C-407E-A947-70E740481C1C}">
                <a14:useLocalDpi xmlns:a14="http://schemas.microsoft.com/office/drawing/2010/main" val="0"/>
              </a:ext>
            </a:extLst>
          </a:blip>
          <a:srcRect/>
          <a:stretch>
            <a:fillRect/>
          </a:stretch>
        </p:blipFill>
        <p:spPr bwMode="auto">
          <a:xfrm>
            <a:off x="4005072" y="2359152"/>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75473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90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Patient Care</a:t>
            </a:r>
          </a:p>
        </p:txBody>
      </p:sp>
      <p:sp>
        <p:nvSpPr>
          <p:cNvPr id="2" name="Content Placeholder 1"/>
          <p:cNvSpPr>
            <a:spLocks noGrp="1"/>
          </p:cNvSpPr>
          <p:nvPr>
            <p:ph idx="1"/>
          </p:nvPr>
        </p:nvSpPr>
        <p:spPr/>
        <p:txBody>
          <a:bodyPr/>
          <a:lstStyle/>
          <a:p>
            <a:pPr marL="0" indent="0">
              <a:buNone/>
            </a:pPr>
            <a:r>
              <a:rPr lang="en-US" altLang="en-US" sz="2800" b="1" dirty="0"/>
              <a:t>General </a:t>
            </a:r>
            <a:r>
              <a:rPr lang="en-US" altLang="en-US" sz="2800" b="1" dirty="0" smtClean="0"/>
              <a:t>steps</a:t>
            </a:r>
          </a:p>
          <a:p>
            <a:endParaRPr lang="en-US" altLang="en-US" sz="2400" dirty="0"/>
          </a:p>
          <a:p>
            <a:pPr lvl="1">
              <a:spcAft>
                <a:spcPct val="50000"/>
              </a:spcAft>
            </a:pPr>
            <a:r>
              <a:rPr lang="en-US" altLang="en-US" sz="2400" dirty="0"/>
              <a:t>Decide SICK or NOT SICK </a:t>
            </a:r>
          </a:p>
          <a:p>
            <a:pPr lvl="1">
              <a:spcAft>
                <a:spcPct val="50000"/>
              </a:spcAft>
            </a:pPr>
            <a:r>
              <a:rPr lang="en-US" altLang="en-US" sz="2400" dirty="0"/>
              <a:t>Ensure adequate airway and respirations</a:t>
            </a:r>
          </a:p>
          <a:p>
            <a:pPr lvl="1">
              <a:spcAft>
                <a:spcPct val="50000"/>
              </a:spcAft>
            </a:pPr>
            <a:r>
              <a:rPr lang="en-US" altLang="en-US" sz="2400" dirty="0"/>
              <a:t>Administer oxygen</a:t>
            </a:r>
          </a:p>
          <a:p>
            <a:pPr lvl="1">
              <a:spcAft>
                <a:spcPct val="50000"/>
              </a:spcAft>
            </a:pPr>
            <a:r>
              <a:rPr lang="en-US" altLang="en-US" sz="2400" dirty="0"/>
              <a:t>Position appropriately</a:t>
            </a:r>
          </a:p>
          <a:p>
            <a:pPr lvl="1">
              <a:spcAft>
                <a:spcPct val="50000"/>
              </a:spcAft>
            </a:pPr>
            <a:r>
              <a:rPr lang="en-US" altLang="en-US" sz="2400" dirty="0"/>
              <a:t>Assure ALS response if appropriate </a:t>
            </a:r>
          </a:p>
          <a:p>
            <a:endParaRPr lang="en-US" dirty="0"/>
          </a:p>
        </p:txBody>
      </p:sp>
    </p:spTree>
    <p:extLst>
      <p:ext uri="{BB962C8B-B14F-4D97-AF65-F5344CB8AC3E}">
        <p14:creationId xmlns:p14="http://schemas.microsoft.com/office/powerpoint/2010/main" val="6406458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Outcomes</a:t>
            </a:r>
            <a:endParaRPr lang="en-US" dirty="0"/>
          </a:p>
        </p:txBody>
      </p:sp>
      <p:sp>
        <p:nvSpPr>
          <p:cNvPr id="3" name="Content Placeholder 2"/>
          <p:cNvSpPr>
            <a:spLocks noGrp="1"/>
          </p:cNvSpPr>
          <p:nvPr>
            <p:ph idx="1"/>
          </p:nvPr>
        </p:nvSpPr>
        <p:spPr/>
        <p:txBody>
          <a:bodyPr/>
          <a:lstStyle/>
          <a:p>
            <a:pPr>
              <a:defRPr/>
            </a:pPr>
            <a:r>
              <a:rPr lang="en-US" sz="2200" dirty="0">
                <a:effectLst/>
              </a:rPr>
              <a:t>Recognize the structures of the thoracic </a:t>
            </a:r>
            <a:r>
              <a:rPr lang="en-US" sz="2200" dirty="0" smtClean="0">
                <a:effectLst/>
              </a:rPr>
              <a:t>cavity  </a:t>
            </a:r>
            <a:endParaRPr lang="en-US" sz="2200" dirty="0">
              <a:effectLst/>
            </a:endParaRPr>
          </a:p>
          <a:p>
            <a:pPr>
              <a:defRPr/>
            </a:pPr>
            <a:r>
              <a:rPr lang="en-US" sz="2200" dirty="0">
                <a:effectLst/>
              </a:rPr>
              <a:t>Describe the structures of the cardiovascular </a:t>
            </a:r>
            <a:r>
              <a:rPr lang="en-US" sz="2200" dirty="0" smtClean="0">
                <a:effectLst/>
              </a:rPr>
              <a:t>system  </a:t>
            </a:r>
            <a:endParaRPr lang="en-US" sz="2200" dirty="0">
              <a:effectLst/>
            </a:endParaRPr>
          </a:p>
          <a:p>
            <a:pPr>
              <a:defRPr/>
            </a:pPr>
            <a:r>
              <a:rPr lang="en-US" sz="2200" dirty="0">
                <a:effectLst/>
              </a:rPr>
              <a:t>Name the causes of myocardial </a:t>
            </a:r>
            <a:r>
              <a:rPr lang="en-US" sz="2200" dirty="0" smtClean="0">
                <a:effectLst/>
              </a:rPr>
              <a:t>ischemia  </a:t>
            </a:r>
          </a:p>
          <a:p>
            <a:pPr>
              <a:defRPr/>
            </a:pPr>
            <a:r>
              <a:rPr lang="en-US" sz="2200" dirty="0" smtClean="0">
                <a:effectLst/>
              </a:rPr>
              <a:t>Define acute </a:t>
            </a:r>
            <a:r>
              <a:rPr lang="en-US" sz="2200" dirty="0">
                <a:effectLst/>
              </a:rPr>
              <a:t>coronary </a:t>
            </a:r>
            <a:r>
              <a:rPr lang="en-US" sz="2200" dirty="0" smtClean="0">
                <a:effectLst/>
              </a:rPr>
              <a:t>syndrome  </a:t>
            </a:r>
            <a:endParaRPr lang="en-US" sz="2200" dirty="0">
              <a:effectLst/>
            </a:endParaRPr>
          </a:p>
          <a:p>
            <a:pPr>
              <a:defRPr/>
            </a:pPr>
            <a:r>
              <a:rPr lang="en-US" sz="2200" dirty="0">
                <a:effectLst/>
              </a:rPr>
              <a:t>Identify</a:t>
            </a:r>
            <a:r>
              <a:rPr lang="en-US" sz="2200" dirty="0" smtClean="0">
                <a:effectLst/>
              </a:rPr>
              <a:t> causes of chest pain  </a:t>
            </a:r>
            <a:endParaRPr lang="en-US" sz="2200" dirty="0">
              <a:effectLst/>
            </a:endParaRPr>
          </a:p>
          <a:p>
            <a:pPr>
              <a:defRPr/>
            </a:pPr>
            <a:r>
              <a:rPr lang="en-US" sz="2200" dirty="0">
                <a:effectLst/>
              </a:rPr>
              <a:t>Distinguish between the</a:t>
            </a:r>
            <a:r>
              <a:rPr lang="en-US" sz="2200" dirty="0" smtClean="0">
                <a:effectLst/>
              </a:rPr>
              <a:t> different types of cardiovascular emergencies  </a:t>
            </a:r>
            <a:endParaRPr lang="en-US" sz="2200" dirty="0">
              <a:effectLst/>
            </a:endParaRPr>
          </a:p>
          <a:p>
            <a:pPr>
              <a:defRPr/>
            </a:pPr>
            <a:r>
              <a:rPr lang="en-US" sz="2200" dirty="0">
                <a:effectLst/>
              </a:rPr>
              <a:t>Give examples of atypical presentations of AMI.  </a:t>
            </a:r>
          </a:p>
          <a:p>
            <a:pPr>
              <a:defRPr/>
            </a:pPr>
            <a:r>
              <a:rPr lang="en-US" sz="2200" dirty="0">
                <a:effectLst/>
              </a:rPr>
              <a:t>Demonstrate knowledge of medical history gathering techniques by identifying questions used in the OPQRST </a:t>
            </a:r>
            <a:r>
              <a:rPr lang="en-US" sz="2200" dirty="0" smtClean="0">
                <a:effectLst/>
              </a:rPr>
              <a:t>method  </a:t>
            </a:r>
            <a:endParaRPr lang="en-US" sz="2200" dirty="0">
              <a:effectLst/>
            </a:endParaRPr>
          </a:p>
          <a:p>
            <a:pPr>
              <a:defRPr/>
            </a:pPr>
            <a:r>
              <a:rPr lang="en-US" sz="2200" dirty="0">
                <a:effectLst/>
              </a:rPr>
              <a:t>Determine how to treat a patient</a:t>
            </a:r>
            <a:r>
              <a:rPr lang="en-US" sz="2200" dirty="0" smtClean="0">
                <a:effectLst/>
              </a:rPr>
              <a:t> with a cardiovascular emergency</a:t>
            </a:r>
            <a:endParaRPr lang="en-US" sz="2200" dirty="0"/>
          </a:p>
        </p:txBody>
      </p:sp>
    </p:spTree>
    <p:extLst>
      <p:ext uri="{BB962C8B-B14F-4D97-AF65-F5344CB8AC3E}">
        <p14:creationId xmlns:p14="http://schemas.microsoft.com/office/powerpoint/2010/main" val="298258860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Patient </a:t>
            </a:r>
            <a:r>
              <a:rPr lang="en-US" dirty="0" smtClean="0">
                <a:latin typeface="Tahoma" panose="020B0604030504040204" pitchFamily="34" charset="0"/>
                <a:ea typeface="Tahoma" panose="020B0604030504040204" pitchFamily="34" charset="0"/>
                <a:cs typeface="Tahoma" panose="020B0604030504040204" pitchFamily="34" charset="0"/>
              </a:rPr>
              <a:t>Care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altLang="en-US" sz="2800" b="1" dirty="0" smtClean="0"/>
              <a:t>Other </a:t>
            </a:r>
            <a:r>
              <a:rPr lang="en-US" altLang="en-US" sz="2800" b="1" dirty="0"/>
              <a:t>considerations</a:t>
            </a:r>
          </a:p>
          <a:p>
            <a:endParaRPr lang="en-US" altLang="en-US" sz="2400" dirty="0"/>
          </a:p>
          <a:p>
            <a:pPr lvl="1">
              <a:spcAft>
                <a:spcPct val="50000"/>
              </a:spcAft>
            </a:pPr>
            <a:r>
              <a:rPr lang="en-US" altLang="en-US" sz="2400" dirty="0"/>
              <a:t>Control airway secretions</a:t>
            </a:r>
          </a:p>
          <a:p>
            <a:pPr lvl="1">
              <a:spcAft>
                <a:spcPct val="50000"/>
              </a:spcAft>
            </a:pPr>
            <a:r>
              <a:rPr lang="en-US" altLang="en-US" sz="2400" dirty="0"/>
              <a:t>Assist ventilations with BVM if needed</a:t>
            </a:r>
          </a:p>
          <a:p>
            <a:pPr lvl="1">
              <a:spcAft>
                <a:spcPct val="50000"/>
              </a:spcAft>
            </a:pPr>
            <a:r>
              <a:rPr lang="en-US" altLang="en-US" sz="2400" dirty="0"/>
              <a:t>Prepare for cardiac arrest and application of an AED</a:t>
            </a:r>
          </a:p>
          <a:p>
            <a:endParaRPr lang="en-US" dirty="0"/>
          </a:p>
        </p:txBody>
      </p:sp>
    </p:spTree>
    <p:extLst>
      <p:ext uri="{BB962C8B-B14F-4D97-AF65-F5344CB8AC3E}">
        <p14:creationId xmlns:p14="http://schemas.microsoft.com/office/powerpoint/2010/main" val="880732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Nitroglycerin</a:t>
            </a:r>
          </a:p>
        </p:txBody>
      </p:sp>
      <p:sp>
        <p:nvSpPr>
          <p:cNvPr id="2" name="Content Placeholder 1"/>
          <p:cNvSpPr>
            <a:spLocks noGrp="1"/>
          </p:cNvSpPr>
          <p:nvPr>
            <p:ph idx="1"/>
          </p:nvPr>
        </p:nvSpPr>
        <p:spPr/>
        <p:txBody>
          <a:bodyPr/>
          <a:lstStyle/>
          <a:p>
            <a:pPr marL="463550" lvl="1">
              <a:spcAft>
                <a:spcPct val="50000"/>
              </a:spcAft>
            </a:pPr>
            <a:r>
              <a:rPr lang="en-US" altLang="en-US" sz="2400" dirty="0"/>
              <a:t>Used to treat angina</a:t>
            </a:r>
          </a:p>
          <a:p>
            <a:pPr marL="463550" lvl="1">
              <a:spcAft>
                <a:spcPct val="50000"/>
              </a:spcAft>
            </a:pPr>
            <a:r>
              <a:rPr lang="en-US" altLang="en-US" sz="2400" dirty="0"/>
              <a:t>Relaxes vascular muscles </a:t>
            </a:r>
          </a:p>
          <a:p>
            <a:pPr marL="463550" lvl="1">
              <a:spcAft>
                <a:spcPct val="50000"/>
              </a:spcAft>
            </a:pPr>
            <a:r>
              <a:rPr lang="en-US" altLang="en-US" sz="2400" dirty="0"/>
              <a:t>Increases blood flow &amp; oxygen to myocardium</a:t>
            </a:r>
          </a:p>
          <a:p>
            <a:endParaRPr lang="en-US" dirty="0"/>
          </a:p>
        </p:txBody>
      </p:sp>
      <p:pic>
        <p:nvPicPr>
          <p:cNvPr id="47108" name="Picture 1" descr="http://www.emsonline.net/Courses/2009/cardiac2009/images/nitrostat_bottle.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57800" y="2974108"/>
            <a:ext cx="2550226" cy="33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23" y="3117404"/>
            <a:ext cx="3109977" cy="310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922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Nitroglycerin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altLang="en-US" dirty="0"/>
              <a:t>You may assist a patient in taking prescribed nitroglycerin if:</a:t>
            </a:r>
          </a:p>
          <a:p>
            <a:pPr marL="514350" indent="-514350">
              <a:buFont typeface="+mj-lt"/>
              <a:buAutoNum type="arabicPeriod"/>
            </a:pPr>
            <a:endParaRPr lang="en-US" altLang="en-US" dirty="0"/>
          </a:p>
          <a:p>
            <a:pPr lvl="1">
              <a:buFont typeface="Times New Roman" pitchFamily="18" charset="0"/>
              <a:buAutoNum type="arabicPeriod"/>
            </a:pPr>
            <a:r>
              <a:rPr lang="en-US" altLang="en-US" dirty="0"/>
              <a:t>Pain is the same for which nitroglycerin is normally </a:t>
            </a:r>
            <a:r>
              <a:rPr lang="en-US" altLang="en-US" dirty="0" smtClean="0"/>
              <a:t>taken</a:t>
            </a:r>
          </a:p>
          <a:p>
            <a:pPr lvl="1">
              <a:buFont typeface="Times New Roman" pitchFamily="18" charset="0"/>
              <a:buAutoNum type="arabicPeriod"/>
            </a:pPr>
            <a:r>
              <a:rPr lang="en-US" altLang="en-US" dirty="0" smtClean="0"/>
              <a:t>Patient’s </a:t>
            </a:r>
            <a:r>
              <a:rPr lang="en-US" altLang="en-US" dirty="0"/>
              <a:t>BP is </a:t>
            </a:r>
            <a:r>
              <a:rPr lang="en-US" altLang="en-US" b="1" dirty="0"/>
              <a:t>greater</a:t>
            </a:r>
            <a:r>
              <a:rPr lang="en-US" altLang="en-US" dirty="0"/>
              <a:t> than 100 </a:t>
            </a:r>
            <a:r>
              <a:rPr lang="en-US" altLang="en-US" dirty="0" smtClean="0"/>
              <a:t>mmHg systolic</a:t>
            </a:r>
            <a:endParaRPr lang="en-US" altLang="en-US" dirty="0"/>
          </a:p>
          <a:p>
            <a:endParaRPr lang="en-US" altLang="en-US" dirty="0"/>
          </a:p>
          <a:p>
            <a:pPr marL="0" indent="0">
              <a:buNone/>
            </a:pPr>
            <a:r>
              <a:rPr lang="en-US" altLang="en-US" sz="1600" b="1" dirty="0">
                <a:solidFill>
                  <a:srgbClr val="FF0000"/>
                </a:solidFill>
              </a:rPr>
              <a:t> </a:t>
            </a:r>
            <a:r>
              <a:rPr lang="en-US" altLang="en-US" sz="1600" b="1" dirty="0" smtClean="0">
                <a:solidFill>
                  <a:srgbClr val="FF0000"/>
                </a:solidFill>
              </a:rPr>
              <a:t>       *</a:t>
            </a:r>
            <a:r>
              <a:rPr lang="en-US" altLang="en-US" sz="2400" b="1" dirty="0">
                <a:solidFill>
                  <a:srgbClr val="FF0000"/>
                </a:solidFill>
              </a:rPr>
              <a:t>Follow your local protocol if different.</a:t>
            </a:r>
          </a:p>
          <a:p>
            <a:endParaRPr lang="en-US" dirty="0"/>
          </a:p>
        </p:txBody>
      </p:sp>
    </p:spTree>
    <p:extLst>
      <p:ext uri="{BB962C8B-B14F-4D97-AF65-F5344CB8AC3E}">
        <p14:creationId xmlns:p14="http://schemas.microsoft.com/office/powerpoint/2010/main" val="2859618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Nitroglycerin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dirty="0"/>
              <a:t>“Assisting” a patient with nitroglycerin means you can: </a:t>
            </a:r>
          </a:p>
          <a:p>
            <a:pPr lvl="1">
              <a:spcAft>
                <a:spcPct val="50000"/>
              </a:spcAft>
            </a:pPr>
            <a:r>
              <a:rPr lang="en-US" altLang="en-US" sz="3200" dirty="0"/>
              <a:t>Locate the container </a:t>
            </a:r>
          </a:p>
          <a:p>
            <a:pPr lvl="1">
              <a:spcAft>
                <a:spcPct val="50000"/>
              </a:spcAft>
            </a:pPr>
            <a:r>
              <a:rPr lang="en-US" altLang="en-US" sz="3200" dirty="0"/>
              <a:t>Open it</a:t>
            </a:r>
          </a:p>
          <a:p>
            <a:pPr lvl="1">
              <a:spcAft>
                <a:spcPct val="50000"/>
              </a:spcAft>
            </a:pPr>
            <a:r>
              <a:rPr lang="en-US" altLang="en-US" sz="3200" dirty="0"/>
              <a:t>Offer a pill to the patient </a:t>
            </a:r>
          </a:p>
          <a:p>
            <a:endParaRPr lang="en-US" sz="4000" dirty="0"/>
          </a:p>
        </p:txBody>
      </p:sp>
    </p:spTree>
    <p:extLst>
      <p:ext uri="{BB962C8B-B14F-4D97-AF65-F5344CB8AC3E}">
        <p14:creationId xmlns:p14="http://schemas.microsoft.com/office/powerpoint/2010/main" val="2389616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Aspirin in the Field</a:t>
            </a:r>
            <a:endParaRPr lang="en-US" dirty="0"/>
          </a:p>
        </p:txBody>
      </p:sp>
      <p:sp>
        <p:nvSpPr>
          <p:cNvPr id="3" name="Content Placeholder 2"/>
          <p:cNvSpPr>
            <a:spLocks noGrp="1"/>
          </p:cNvSpPr>
          <p:nvPr>
            <p:ph idx="1"/>
          </p:nvPr>
        </p:nvSpPr>
        <p:spPr/>
        <p:txBody>
          <a:bodyPr/>
          <a:lstStyle/>
          <a:p>
            <a:pPr>
              <a:defRPr/>
            </a:pPr>
            <a:r>
              <a:rPr lang="en-US" dirty="0" smtClean="0"/>
              <a:t>Why give aspirin to someone with acute coronary syndrome (angina or MI)?</a:t>
            </a:r>
          </a:p>
          <a:p>
            <a:pPr lvl="1">
              <a:defRPr/>
            </a:pPr>
            <a:r>
              <a:rPr lang="en-US" dirty="0" smtClean="0"/>
              <a:t>Anti-inflammatory properties</a:t>
            </a:r>
          </a:p>
          <a:p>
            <a:pPr lvl="1">
              <a:defRPr/>
            </a:pPr>
            <a:r>
              <a:rPr lang="en-US" dirty="0" smtClean="0"/>
              <a:t>Helps protect inflamed heart muscle</a:t>
            </a:r>
          </a:p>
          <a:p>
            <a:pPr lvl="1">
              <a:defRPr/>
            </a:pPr>
            <a:r>
              <a:rPr lang="en-US" dirty="0" smtClean="0"/>
              <a:t>Reduces body’s production of prostaglandins</a:t>
            </a:r>
          </a:p>
          <a:p>
            <a:pPr lvl="2">
              <a:defRPr/>
            </a:pPr>
            <a:r>
              <a:rPr lang="en-US" dirty="0" smtClean="0"/>
              <a:t>May reduce risk of blood clots, heart attacks, strokes</a:t>
            </a:r>
          </a:p>
          <a:p>
            <a:pPr lvl="1">
              <a:defRPr/>
            </a:pPr>
            <a:r>
              <a:rPr lang="en-US" dirty="0" smtClean="0"/>
              <a:t>Anti-platelet effect takes an hour to “kick in”</a:t>
            </a:r>
            <a:endParaRPr lang="en-US" dirty="0"/>
          </a:p>
        </p:txBody>
      </p:sp>
    </p:spTree>
    <p:extLst>
      <p:ext uri="{BB962C8B-B14F-4D97-AF65-F5344CB8AC3E}">
        <p14:creationId xmlns:p14="http://schemas.microsoft.com/office/powerpoint/2010/main" val="237526242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Aspirin in the Field</a:t>
            </a:r>
            <a:endParaRPr lang="en-US" dirty="0"/>
          </a:p>
        </p:txBody>
      </p:sp>
      <p:sp>
        <p:nvSpPr>
          <p:cNvPr id="3" name="Content Placeholder 2"/>
          <p:cNvSpPr>
            <a:spLocks noGrp="1"/>
          </p:cNvSpPr>
          <p:nvPr>
            <p:ph idx="1"/>
          </p:nvPr>
        </p:nvSpPr>
        <p:spPr/>
        <p:txBody>
          <a:bodyPr/>
          <a:lstStyle/>
          <a:p>
            <a:pPr marL="0" indent="0">
              <a:buNone/>
              <a:defRPr/>
            </a:pPr>
            <a:r>
              <a:rPr lang="en-US" altLang="en-US" sz="2800" b="1" dirty="0"/>
              <a:t>Give one, non-coated 325 mg or four 81 mg aspirin to a patient who has any of following signs or symptoms of acute coronary </a:t>
            </a:r>
            <a:r>
              <a:rPr lang="en-US" altLang="en-US" sz="2800" b="1" dirty="0" smtClean="0"/>
              <a:t>syndrome</a:t>
            </a:r>
            <a:endParaRPr lang="en-US" sz="2800" dirty="0" smtClean="0"/>
          </a:p>
          <a:p>
            <a:pPr lvl="1">
              <a:defRPr/>
            </a:pPr>
            <a:r>
              <a:rPr lang="en-US" sz="2600" dirty="0">
                <a:effectLst/>
              </a:rPr>
              <a:t>Uncomfortable pressure, fullness, squeezing or pain in the center of the chest that lasts more than a few </a:t>
            </a:r>
            <a:r>
              <a:rPr lang="en-US" sz="2600" dirty="0" smtClean="0">
                <a:effectLst/>
              </a:rPr>
              <a:t>minutes, </a:t>
            </a:r>
            <a:r>
              <a:rPr lang="en-US" sz="2600" dirty="0">
                <a:effectLst/>
              </a:rPr>
              <a:t>or goes away and comes back </a:t>
            </a:r>
          </a:p>
          <a:p>
            <a:pPr lvl="1">
              <a:defRPr/>
            </a:pPr>
            <a:r>
              <a:rPr lang="en-US" sz="2600" dirty="0">
                <a:effectLst/>
              </a:rPr>
              <a:t>Pain that spreads to the shoulders, neck or arms </a:t>
            </a:r>
          </a:p>
          <a:p>
            <a:pPr lvl="1">
              <a:defRPr/>
            </a:pPr>
            <a:r>
              <a:rPr lang="en-US" sz="2600" dirty="0">
                <a:effectLst/>
              </a:rPr>
              <a:t>Chest discomfort with lightheadedness, fainting, sweating, nausea or shortness of breath </a:t>
            </a:r>
          </a:p>
        </p:txBody>
      </p:sp>
    </p:spTree>
    <p:extLst>
      <p:ext uri="{BB962C8B-B14F-4D97-AF65-F5344CB8AC3E}">
        <p14:creationId xmlns:p14="http://schemas.microsoft.com/office/powerpoint/2010/main" val="32390347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Aspirin in the Field</a:t>
            </a:r>
            <a:endParaRPr lang="en-US" dirty="0"/>
          </a:p>
        </p:txBody>
      </p:sp>
      <p:sp>
        <p:nvSpPr>
          <p:cNvPr id="3" name="Content Placeholder 2"/>
          <p:cNvSpPr>
            <a:spLocks noGrp="1"/>
          </p:cNvSpPr>
          <p:nvPr>
            <p:ph idx="1"/>
          </p:nvPr>
        </p:nvSpPr>
        <p:spPr/>
        <p:txBody>
          <a:bodyPr/>
          <a:lstStyle/>
          <a:p>
            <a:pPr marL="0" indent="0">
              <a:buNone/>
              <a:defRPr/>
            </a:pPr>
            <a:r>
              <a:rPr lang="en-US" altLang="en-US" sz="2400" b="1" dirty="0"/>
              <a:t>Also give an aspirin to patient who exhibits any TWO of the following signs or symptoms when acute coronary syndrome is </a:t>
            </a:r>
            <a:r>
              <a:rPr lang="en-US" altLang="en-US" sz="2400" b="1" dirty="0" smtClean="0"/>
              <a:t>suspected:</a:t>
            </a:r>
            <a:endParaRPr lang="en-US" sz="2400" dirty="0" smtClean="0">
              <a:effectLst/>
            </a:endParaRPr>
          </a:p>
          <a:p>
            <a:pPr>
              <a:defRPr/>
            </a:pPr>
            <a:r>
              <a:rPr lang="en-US" sz="2400" dirty="0" smtClean="0">
                <a:effectLst/>
              </a:rPr>
              <a:t>Atypical </a:t>
            </a:r>
            <a:r>
              <a:rPr lang="en-US" sz="2400" dirty="0">
                <a:effectLst/>
              </a:rPr>
              <a:t>chest pain, stomach or abdominal </a:t>
            </a:r>
            <a:r>
              <a:rPr lang="en-US" sz="2400" dirty="0" smtClean="0">
                <a:effectLst/>
              </a:rPr>
              <a:t>pain</a:t>
            </a:r>
          </a:p>
          <a:p>
            <a:pPr lvl="1">
              <a:defRPr/>
            </a:pPr>
            <a:r>
              <a:rPr lang="en-US" sz="1800" dirty="0" smtClean="0">
                <a:effectLst/>
              </a:rPr>
              <a:t>May </a:t>
            </a:r>
            <a:r>
              <a:rPr lang="en-US" sz="1800" dirty="0">
                <a:effectLst/>
              </a:rPr>
              <a:t>include discomfort that can be localized to a point, that is “sharp” in nature, that is reproducible by palpation or that is in the “wrong” location (such as </a:t>
            </a:r>
            <a:r>
              <a:rPr lang="en-US" sz="1800" dirty="0" smtClean="0">
                <a:effectLst/>
              </a:rPr>
              <a:t>upper </a:t>
            </a:r>
            <a:r>
              <a:rPr lang="en-US" sz="1800" dirty="0">
                <a:effectLst/>
              </a:rPr>
              <a:t>abdomen</a:t>
            </a:r>
            <a:r>
              <a:rPr lang="en-US" sz="1800" dirty="0" smtClean="0">
                <a:effectLst/>
              </a:rPr>
              <a:t>)</a:t>
            </a:r>
            <a:endParaRPr lang="en-US" sz="1800" dirty="0">
              <a:effectLst/>
            </a:endParaRPr>
          </a:p>
          <a:p>
            <a:pPr>
              <a:defRPr/>
            </a:pPr>
            <a:r>
              <a:rPr lang="en-US" sz="2400" dirty="0">
                <a:effectLst/>
              </a:rPr>
              <a:t>Unexplained nausea (without vomiting) or lightheadedness (not vertigo) without chest pain </a:t>
            </a:r>
          </a:p>
          <a:p>
            <a:pPr>
              <a:defRPr/>
            </a:pPr>
            <a:r>
              <a:rPr lang="en-US" sz="2400" dirty="0">
                <a:effectLst/>
              </a:rPr>
              <a:t>Shortness of breath and difficulty breathing without chest pain  </a:t>
            </a:r>
          </a:p>
          <a:p>
            <a:pPr>
              <a:defRPr/>
            </a:pPr>
            <a:r>
              <a:rPr lang="en-US" sz="2400" dirty="0">
                <a:effectLst/>
              </a:rPr>
              <a:t>Unexplained anxiety, weakness or fatigue </a:t>
            </a:r>
          </a:p>
          <a:p>
            <a:pPr>
              <a:defRPr/>
            </a:pPr>
            <a:r>
              <a:rPr lang="en-US" sz="2400" dirty="0">
                <a:effectLst/>
              </a:rPr>
              <a:t>Palpitations, cold sweats or paleness  </a:t>
            </a:r>
          </a:p>
          <a:p>
            <a:pPr>
              <a:defRPr/>
            </a:pPr>
            <a:endParaRPr lang="en-US" sz="2400" dirty="0"/>
          </a:p>
        </p:txBody>
      </p:sp>
    </p:spTree>
    <p:extLst>
      <p:ext uri="{BB962C8B-B14F-4D97-AF65-F5344CB8AC3E}">
        <p14:creationId xmlns:p14="http://schemas.microsoft.com/office/powerpoint/2010/main" val="142068879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Aspirin in the Field</a:t>
            </a:r>
            <a:endParaRPr lang="en-US" dirty="0"/>
          </a:p>
        </p:txBody>
      </p:sp>
      <p:sp>
        <p:nvSpPr>
          <p:cNvPr id="3" name="Content Placeholder 2"/>
          <p:cNvSpPr>
            <a:spLocks noGrp="1"/>
          </p:cNvSpPr>
          <p:nvPr>
            <p:ph idx="1"/>
          </p:nvPr>
        </p:nvSpPr>
        <p:spPr/>
        <p:txBody>
          <a:bodyPr/>
          <a:lstStyle/>
          <a:p>
            <a:pPr marL="0" indent="0">
              <a:buNone/>
              <a:defRPr/>
            </a:pPr>
            <a:r>
              <a:rPr lang="en-US" sz="2400" b="1" dirty="0" smtClean="0">
                <a:ea typeface="Tahoma" panose="020B0604030504040204" pitchFamily="34" charset="0"/>
                <a:cs typeface="Tahoma" panose="020B0604030504040204" pitchFamily="34" charset="0"/>
              </a:rPr>
              <a:t>How to administer aspirin</a:t>
            </a:r>
          </a:p>
          <a:p>
            <a:pPr>
              <a:buFont typeface="+mj-lt"/>
              <a:buAutoNum type="arabicPeriod"/>
              <a:defRPr/>
            </a:pPr>
            <a:endParaRPr lang="en-US" sz="2400" b="1" dirty="0" smtClean="0">
              <a:ea typeface="Tahoma" panose="020B0604030504040204" pitchFamily="34" charset="0"/>
              <a:cs typeface="Tahoma" panose="020B0604030504040204" pitchFamily="34" charset="0"/>
            </a:endParaRPr>
          </a:p>
          <a:p>
            <a:pPr>
              <a:buFont typeface="+mj-lt"/>
              <a:buAutoNum type="arabicPeriod"/>
              <a:defRPr/>
            </a:pPr>
            <a:r>
              <a:rPr lang="en-US" sz="2400" dirty="0">
                <a:effectLst/>
                <a:ea typeface="Tahoma" panose="020B0604030504040204" pitchFamily="34" charset="0"/>
                <a:cs typeface="Tahoma" panose="020B0604030504040204" pitchFamily="34" charset="0"/>
              </a:rPr>
              <a:t>Be sure the patient is </a:t>
            </a:r>
            <a:r>
              <a:rPr lang="en-US" sz="2400" b="1" dirty="0">
                <a:effectLst/>
                <a:ea typeface="Tahoma" panose="020B0604030504040204" pitchFamily="34" charset="0"/>
                <a:cs typeface="Tahoma" panose="020B0604030504040204" pitchFamily="34" charset="0"/>
              </a:rPr>
              <a:t>alert</a:t>
            </a:r>
            <a:r>
              <a:rPr lang="en-US" sz="2400" dirty="0">
                <a:effectLst/>
                <a:ea typeface="Tahoma" panose="020B0604030504040204" pitchFamily="34" charset="0"/>
                <a:cs typeface="Tahoma" panose="020B0604030504040204" pitchFamily="34" charset="0"/>
              </a:rPr>
              <a:t> and </a:t>
            </a:r>
            <a:r>
              <a:rPr lang="en-US" sz="2400" b="1" dirty="0">
                <a:effectLst/>
                <a:ea typeface="Tahoma" panose="020B0604030504040204" pitchFamily="34" charset="0"/>
                <a:cs typeface="Tahoma" panose="020B0604030504040204" pitchFamily="34" charset="0"/>
              </a:rPr>
              <a:t>responsive</a:t>
            </a:r>
            <a:r>
              <a:rPr lang="en-US" sz="2400" dirty="0">
                <a:effectLst/>
                <a:ea typeface="Tahoma" panose="020B0604030504040204" pitchFamily="34" charset="0"/>
                <a:cs typeface="Tahoma" panose="020B0604030504040204" pitchFamily="34" charset="0"/>
              </a:rPr>
              <a:t>. </a:t>
            </a:r>
            <a:endParaRPr lang="en-US" dirty="0">
              <a:effectLst/>
              <a:ea typeface="Tahoma" panose="020B0604030504040204" pitchFamily="34" charset="0"/>
              <a:cs typeface="Tahoma" panose="020B0604030504040204" pitchFamily="34" charset="0"/>
            </a:endParaRPr>
          </a:p>
          <a:p>
            <a:pPr>
              <a:buFont typeface="+mj-lt"/>
              <a:buAutoNum type="arabicPeriod"/>
              <a:defRPr/>
            </a:pPr>
            <a:r>
              <a:rPr lang="en-US" sz="2400" dirty="0" smtClean="0">
                <a:effectLst/>
                <a:ea typeface="Tahoma" panose="020B0604030504040204" pitchFamily="34" charset="0"/>
                <a:cs typeface="Tahoma" panose="020B0604030504040204" pitchFamily="34" charset="0"/>
              </a:rPr>
              <a:t>Ask </a:t>
            </a:r>
            <a:r>
              <a:rPr lang="en-US" sz="2400" dirty="0">
                <a:effectLst/>
                <a:ea typeface="Tahoma" panose="020B0604030504040204" pitchFamily="34" charset="0"/>
                <a:cs typeface="Tahoma" panose="020B0604030504040204" pitchFamily="34" charset="0"/>
              </a:rPr>
              <a:t>the patient to swallow </a:t>
            </a:r>
            <a:r>
              <a:rPr lang="en-US" sz="2400" b="1" dirty="0">
                <a:effectLst/>
                <a:ea typeface="Tahoma" panose="020B0604030504040204" pitchFamily="34" charset="0"/>
                <a:cs typeface="Tahoma" panose="020B0604030504040204" pitchFamily="34" charset="0"/>
              </a:rPr>
              <a:t>one, non-coated 325 mg aspirin</a:t>
            </a:r>
            <a:r>
              <a:rPr lang="en-US" sz="2400" dirty="0">
                <a:effectLst/>
                <a:ea typeface="Tahoma" panose="020B0604030504040204" pitchFamily="34" charset="0"/>
                <a:cs typeface="Tahoma" panose="020B0604030504040204" pitchFamily="34" charset="0"/>
              </a:rPr>
              <a:t> tablet (or four 81 mg tablets) with water. </a:t>
            </a:r>
            <a:endParaRPr lang="en-US" dirty="0">
              <a:effectLst/>
              <a:ea typeface="Tahoma" panose="020B0604030504040204" pitchFamily="34" charset="0"/>
              <a:cs typeface="Tahoma" panose="020B0604030504040204" pitchFamily="34" charset="0"/>
            </a:endParaRPr>
          </a:p>
          <a:p>
            <a:pPr>
              <a:buFont typeface="+mj-lt"/>
              <a:buAutoNum type="arabicPeriod"/>
              <a:defRPr/>
            </a:pPr>
            <a:r>
              <a:rPr lang="en-US" sz="2400" dirty="0" smtClean="0">
                <a:effectLst/>
                <a:ea typeface="Tahoma" panose="020B0604030504040204" pitchFamily="34" charset="0"/>
                <a:cs typeface="Tahoma" panose="020B0604030504040204" pitchFamily="34" charset="0"/>
              </a:rPr>
              <a:t>If </a:t>
            </a:r>
            <a:r>
              <a:rPr lang="en-US" sz="2400" dirty="0">
                <a:effectLst/>
                <a:ea typeface="Tahoma" panose="020B0604030504040204" pitchFamily="34" charset="0"/>
                <a:cs typeface="Tahoma" panose="020B0604030504040204" pitchFamily="34" charset="0"/>
              </a:rPr>
              <a:t>the patient has a prescription for nitroglycerin and meets the criteria for administration, do not delay in assisting with nitroglycerin. </a:t>
            </a:r>
            <a:endParaRPr lang="en-US" dirty="0">
              <a:effectLst/>
              <a:ea typeface="Tahoma" panose="020B0604030504040204" pitchFamily="34" charset="0"/>
              <a:cs typeface="Tahoma" panose="020B0604030504040204" pitchFamily="34" charset="0"/>
            </a:endParaRPr>
          </a:p>
          <a:p>
            <a:pPr>
              <a:buFont typeface="+mj-lt"/>
              <a:buAutoNum type="arabicPeriod"/>
              <a:defRPr/>
            </a:pPr>
            <a:r>
              <a:rPr lang="en-US" sz="2400" b="1" dirty="0" smtClean="0">
                <a:effectLst/>
                <a:ea typeface="Tahoma" panose="020B0604030504040204" pitchFamily="34" charset="0"/>
                <a:cs typeface="Tahoma" panose="020B0604030504040204" pitchFamily="34" charset="0"/>
              </a:rPr>
              <a:t>Request a paramedic </a:t>
            </a:r>
            <a:r>
              <a:rPr lang="en-US" sz="2400" dirty="0" smtClean="0">
                <a:effectLst/>
                <a:ea typeface="Tahoma" panose="020B0604030504040204" pitchFamily="34" charset="0"/>
                <a:cs typeface="Tahoma" panose="020B0604030504040204" pitchFamily="34" charset="0"/>
              </a:rPr>
              <a:t>response if paramedics were not dispatched.  </a:t>
            </a:r>
          </a:p>
          <a:p>
            <a:pPr>
              <a:buFont typeface="+mj-lt"/>
              <a:buAutoNum type="arabicPeriod"/>
              <a:defRPr/>
            </a:pPr>
            <a:r>
              <a:rPr lang="en-US" sz="2400" b="1" dirty="0" smtClean="0">
                <a:effectLst/>
                <a:ea typeface="Tahoma" panose="020B0604030504040204" pitchFamily="34" charset="0"/>
                <a:cs typeface="Tahoma" panose="020B0604030504040204" pitchFamily="34" charset="0"/>
              </a:rPr>
              <a:t>Record your actions</a:t>
            </a:r>
            <a:r>
              <a:rPr lang="en-US" sz="2400" dirty="0" smtClean="0">
                <a:effectLst/>
                <a:ea typeface="Tahoma" panose="020B0604030504040204" pitchFamily="34" charset="0"/>
                <a:cs typeface="Tahoma" panose="020B0604030504040204" pitchFamily="34" charset="0"/>
              </a:rPr>
              <a:t>, including the dosage and the time of administration </a:t>
            </a:r>
            <a:endParaRPr lang="en-US" sz="2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06111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latin typeface="Tahoma" panose="020B0604030504040204" pitchFamily="34" charset="0"/>
                <a:ea typeface="Tahoma" panose="020B0604030504040204" pitchFamily="34" charset="0"/>
                <a:cs typeface="Tahoma" panose="020B0604030504040204" pitchFamily="34" charset="0"/>
              </a:rPr>
              <a:t>Summary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altLang="en-US" sz="2400" b="1" dirty="0" smtClean="0"/>
              <a:t>Myocardial </a:t>
            </a:r>
            <a:r>
              <a:rPr lang="en-US" altLang="en-US" sz="2400" b="1" dirty="0"/>
              <a:t>ischemia</a:t>
            </a:r>
            <a:r>
              <a:rPr lang="en-US" altLang="en-US" sz="2400" dirty="0"/>
              <a:t> is the lack of blood flow and oxygen to the heart muscle</a:t>
            </a:r>
            <a:r>
              <a:rPr lang="en-US" altLang="en-US" sz="2400" dirty="0" smtClean="0"/>
              <a:t>.</a:t>
            </a:r>
            <a:endParaRPr lang="en-US" altLang="en-US" sz="2400" b="1" dirty="0"/>
          </a:p>
          <a:p>
            <a:r>
              <a:rPr lang="en-US" altLang="en-US" sz="2400" b="1" dirty="0"/>
              <a:t>Acute coronary syndrome</a:t>
            </a:r>
            <a:r>
              <a:rPr lang="en-US" altLang="en-US" sz="2400" dirty="0"/>
              <a:t> (ACS) is the term used to describe clinical conditions ranging from unstable angina to acute myocardial infarction.</a:t>
            </a:r>
            <a:r>
              <a:rPr lang="en-US" altLang="en-US" sz="2400" b="1" dirty="0"/>
              <a:t> </a:t>
            </a:r>
            <a:endParaRPr lang="en-US" altLang="en-US" sz="2400" dirty="0"/>
          </a:p>
          <a:p>
            <a:r>
              <a:rPr lang="en-US" altLang="en-US" sz="2400" dirty="0"/>
              <a:t>Sources of non-cardiac chest pain include the </a:t>
            </a:r>
            <a:r>
              <a:rPr lang="en-US" altLang="en-US" sz="2400" b="1" dirty="0"/>
              <a:t>mediastinum</a:t>
            </a:r>
            <a:r>
              <a:rPr lang="en-US" altLang="en-US" sz="2400" dirty="0"/>
              <a:t>, </a:t>
            </a:r>
            <a:r>
              <a:rPr lang="en-US" altLang="en-US" sz="2400" b="1" dirty="0"/>
              <a:t>chest wall</a:t>
            </a:r>
            <a:r>
              <a:rPr lang="en-US" altLang="en-US" sz="2400" dirty="0"/>
              <a:t>, </a:t>
            </a:r>
            <a:r>
              <a:rPr lang="en-US" altLang="en-US" sz="2400" b="1" dirty="0"/>
              <a:t>lungs/pleura</a:t>
            </a:r>
            <a:r>
              <a:rPr lang="en-US" altLang="en-US" sz="2400" dirty="0"/>
              <a:t>  and </a:t>
            </a:r>
            <a:r>
              <a:rPr lang="en-US" altLang="en-US" sz="2400" b="1" dirty="0"/>
              <a:t>abdomen</a:t>
            </a:r>
            <a:r>
              <a:rPr lang="en-US" altLang="en-US" sz="2400" dirty="0"/>
              <a:t>. </a:t>
            </a:r>
          </a:p>
          <a:p>
            <a:r>
              <a:rPr lang="en-US" altLang="en-US" sz="2400" dirty="0"/>
              <a:t>Common cardiovascular emergencies are </a:t>
            </a:r>
            <a:r>
              <a:rPr lang="en-US" altLang="en-US" sz="2400" b="1" dirty="0"/>
              <a:t>angina</a:t>
            </a:r>
            <a:r>
              <a:rPr lang="en-US" altLang="en-US" sz="2400" dirty="0"/>
              <a:t>, </a:t>
            </a:r>
            <a:r>
              <a:rPr lang="en-US" altLang="en-US" sz="2400" b="1" dirty="0"/>
              <a:t>AMI</a:t>
            </a:r>
            <a:r>
              <a:rPr lang="en-US" altLang="en-US" sz="2400" dirty="0"/>
              <a:t>, </a:t>
            </a:r>
            <a:r>
              <a:rPr lang="en-US" altLang="en-US" sz="2400" b="1" dirty="0"/>
              <a:t>aortic dissection</a:t>
            </a:r>
            <a:r>
              <a:rPr lang="en-US" altLang="en-US" sz="2400" dirty="0"/>
              <a:t>, </a:t>
            </a:r>
            <a:r>
              <a:rPr lang="en-US" altLang="en-US" sz="2400" b="1" dirty="0"/>
              <a:t>CHF</a:t>
            </a:r>
            <a:r>
              <a:rPr lang="en-US" altLang="en-US" sz="2400" dirty="0"/>
              <a:t> and </a:t>
            </a:r>
            <a:r>
              <a:rPr lang="en-US" altLang="en-US" sz="2400" b="1" dirty="0"/>
              <a:t>cardiogenic shock</a:t>
            </a:r>
            <a:r>
              <a:rPr lang="en-US" altLang="en-US" sz="2400" dirty="0" smtClean="0"/>
              <a:t>.</a:t>
            </a:r>
            <a:endParaRPr lang="en-US" altLang="en-US" sz="2400" dirty="0"/>
          </a:p>
          <a:p>
            <a:r>
              <a:rPr lang="en-US" altLang="en-US" sz="2400" dirty="0"/>
              <a:t>Your evaluation of a patient with a cardiovascular emergency can be critical. Your treatment may include the administration of </a:t>
            </a:r>
            <a:r>
              <a:rPr lang="en-US" altLang="en-US" sz="2400" b="1" dirty="0"/>
              <a:t>nitroglycerin </a:t>
            </a:r>
            <a:r>
              <a:rPr lang="en-US" altLang="en-US" sz="2400" dirty="0"/>
              <a:t>and </a:t>
            </a:r>
            <a:r>
              <a:rPr lang="en-US" altLang="en-US" sz="2400" b="1" dirty="0"/>
              <a:t>aspirin</a:t>
            </a:r>
            <a:r>
              <a:rPr lang="en-US" altLang="en-US" sz="2400" dirty="0"/>
              <a:t>.</a:t>
            </a:r>
          </a:p>
          <a:p>
            <a:endParaRPr lang="en-US" sz="2400" dirty="0"/>
          </a:p>
        </p:txBody>
      </p:sp>
    </p:spTree>
    <p:extLst>
      <p:ext uri="{BB962C8B-B14F-4D97-AF65-F5344CB8AC3E}">
        <p14:creationId xmlns:p14="http://schemas.microsoft.com/office/powerpoint/2010/main" val="4169303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AND DEFINITIONS</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prstGeom prst="rect">
            <a:avLst/>
          </a:prstGeo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latin typeface="Tahoma" panose="020B0604030504040204" pitchFamily="34" charset="0"/>
                <a:ea typeface="Tahoma" panose="020B0604030504040204" pitchFamily="34" charset="0"/>
                <a:cs typeface="Tahoma" panose="020B0604030504040204" pitchFamily="34" charset="0"/>
              </a:rPr>
              <a:t>Terms</a:t>
            </a:r>
          </a:p>
        </p:txBody>
      </p:sp>
      <p:sp>
        <p:nvSpPr>
          <p:cNvPr id="12291" name="Text Box 2"/>
          <p:cNvSpPr txBox="1">
            <a:spLocks noChangeArrowheads="1"/>
          </p:cNvSpPr>
          <p:nvPr/>
        </p:nvSpPr>
        <p:spPr bwMode="auto">
          <a:xfrm>
            <a:off x="914399" y="1143000"/>
            <a:ext cx="7839075" cy="532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eaLnBrk="1" hangingPunct="1"/>
            <a:r>
              <a:rPr lang="en-US" altLang="en-US" sz="2000" b="1" dirty="0">
                <a:solidFill>
                  <a:schemeClr val="bg2"/>
                </a:solidFill>
                <a:latin typeface="+mn-lt"/>
              </a:rPr>
              <a:t>Acute myocardial infarction (AMI) </a:t>
            </a:r>
            <a:r>
              <a:rPr lang="en-US" altLang="en-US" sz="2000" dirty="0">
                <a:solidFill>
                  <a:schemeClr val="bg2"/>
                </a:solidFill>
                <a:latin typeface="+mn-lt"/>
              </a:rPr>
              <a:t>- death of heart muscle caused by blockage in a coronary artery</a:t>
            </a:r>
          </a:p>
          <a:p>
            <a:pPr eaLnBrk="1" hangingPunct="1"/>
            <a:endParaRPr lang="en-US" altLang="en-US" sz="2000" b="1" dirty="0">
              <a:solidFill>
                <a:schemeClr val="bg2"/>
              </a:solidFill>
              <a:latin typeface="+mn-lt"/>
            </a:endParaRPr>
          </a:p>
          <a:p>
            <a:pPr eaLnBrk="1" hangingPunct="1"/>
            <a:r>
              <a:rPr lang="en-US" altLang="en-US" sz="2000" b="1" dirty="0">
                <a:solidFill>
                  <a:schemeClr val="bg2"/>
                </a:solidFill>
                <a:latin typeface="+mn-lt"/>
              </a:rPr>
              <a:t>Acute coronary syndrome (ACS) </a:t>
            </a:r>
            <a:r>
              <a:rPr lang="en-US" altLang="en-US" sz="2000" dirty="0">
                <a:solidFill>
                  <a:schemeClr val="bg2"/>
                </a:solidFill>
                <a:latin typeface="+mn-lt"/>
              </a:rPr>
              <a:t>- term used to describe a range of symptoms and conditions from acute myocardial infarction to unstable angina</a:t>
            </a:r>
          </a:p>
          <a:p>
            <a:pPr eaLnBrk="1" hangingPunct="1"/>
            <a:r>
              <a:rPr lang="en-US" altLang="en-US" sz="2000" dirty="0">
                <a:solidFill>
                  <a:schemeClr val="bg2"/>
                </a:solidFill>
                <a:latin typeface="+mn-lt"/>
              </a:rPr>
              <a:t>  </a:t>
            </a:r>
          </a:p>
          <a:p>
            <a:pPr eaLnBrk="1" hangingPunct="1"/>
            <a:r>
              <a:rPr lang="en-US" altLang="en-US" sz="2000" b="1" dirty="0">
                <a:solidFill>
                  <a:schemeClr val="bg2"/>
                </a:solidFill>
                <a:latin typeface="+mn-lt"/>
              </a:rPr>
              <a:t>Aneurysm</a:t>
            </a:r>
            <a:r>
              <a:rPr lang="en-US" altLang="en-US" sz="2000" dirty="0">
                <a:solidFill>
                  <a:schemeClr val="bg2"/>
                </a:solidFill>
                <a:latin typeface="+mn-lt"/>
              </a:rPr>
              <a:t> - A bulge in the wall of an artery that can burst. If an aneurysm bursts in a vital organ (e.g., brain) or in a major vessel (e.g., aorta), the results can be catastrophic</a:t>
            </a:r>
          </a:p>
          <a:p>
            <a:pPr eaLnBrk="1" hangingPunct="1"/>
            <a:r>
              <a:rPr lang="en-US" altLang="en-US" sz="2000" dirty="0">
                <a:solidFill>
                  <a:schemeClr val="bg2"/>
                </a:solidFill>
                <a:latin typeface="+mn-lt"/>
              </a:rPr>
              <a:t> </a:t>
            </a:r>
          </a:p>
          <a:p>
            <a:pPr eaLnBrk="1" hangingPunct="1"/>
            <a:r>
              <a:rPr lang="en-US" altLang="en-US" sz="2000" b="1" dirty="0">
                <a:solidFill>
                  <a:schemeClr val="bg2"/>
                </a:solidFill>
                <a:latin typeface="+mn-lt"/>
              </a:rPr>
              <a:t>Angina</a:t>
            </a:r>
            <a:r>
              <a:rPr lang="en-US" altLang="en-US" sz="2000" dirty="0">
                <a:solidFill>
                  <a:schemeClr val="bg2"/>
                </a:solidFill>
                <a:latin typeface="+mn-lt"/>
              </a:rPr>
              <a:t> - Chest pain (with squeezing or tightness in the chest) due to an inadequate blood supply to the heart muscle</a:t>
            </a:r>
          </a:p>
          <a:p>
            <a:pPr eaLnBrk="1" hangingPunct="1"/>
            <a:endParaRPr lang="en-US" altLang="en-US" sz="2000" dirty="0">
              <a:solidFill>
                <a:schemeClr val="bg2"/>
              </a:solidFill>
              <a:latin typeface="+mn-lt"/>
            </a:endParaRPr>
          </a:p>
          <a:p>
            <a:pPr eaLnBrk="1" hangingPunct="1"/>
            <a:r>
              <a:rPr lang="en-US" altLang="en-US" sz="2000" b="1" dirty="0">
                <a:solidFill>
                  <a:schemeClr val="bg2"/>
                </a:solidFill>
                <a:latin typeface="+mn-lt"/>
              </a:rPr>
              <a:t>Aortic dissection</a:t>
            </a:r>
            <a:r>
              <a:rPr lang="en-US" altLang="en-US" sz="2000" dirty="0" smtClean="0">
                <a:solidFill>
                  <a:schemeClr val="bg2"/>
                </a:solidFill>
                <a:latin typeface="+mn-lt"/>
              </a:rPr>
              <a:t> - </a:t>
            </a:r>
            <a:r>
              <a:rPr lang="en-US" altLang="en-US" sz="2000" dirty="0">
                <a:solidFill>
                  <a:schemeClr val="bg2"/>
                </a:solidFill>
                <a:latin typeface="+mn-lt"/>
              </a:rPr>
              <a:t>tear in the lining of the aorta. An aortic dissection can extend to the point that it obstructs arterial blood supply to vital organs</a:t>
            </a:r>
          </a:p>
        </p:txBody>
      </p:sp>
    </p:spTree>
    <p:extLst>
      <p:ext uri="{BB962C8B-B14F-4D97-AF65-F5344CB8AC3E}">
        <p14:creationId xmlns:p14="http://schemas.microsoft.com/office/powerpoint/2010/main" val="1479507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ea typeface="Tahoma" panose="020B0604030504040204" pitchFamily="34" charset="0"/>
                <a:cs typeface="Tahoma" panose="020B0604030504040204" pitchFamily="34" charset="0"/>
              </a:rPr>
              <a:t>Terms</a:t>
            </a:r>
          </a:p>
        </p:txBody>
      </p:sp>
      <p:sp>
        <p:nvSpPr>
          <p:cNvPr id="13315" name="Text Box 3"/>
          <p:cNvSpPr txBox="1">
            <a:spLocks noChangeArrowheads="1"/>
          </p:cNvSpPr>
          <p:nvPr/>
        </p:nvSpPr>
        <p:spPr bwMode="auto">
          <a:xfrm>
            <a:off x="838201" y="1066800"/>
            <a:ext cx="8305800" cy="563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Asystole</a:t>
            </a:r>
            <a:r>
              <a:rPr lang="en-US" altLang="en-US" sz="2000" dirty="0">
                <a:solidFill>
                  <a:schemeClr val="bg2"/>
                </a:solidFill>
                <a:latin typeface="+mn-lt"/>
                <a:ea typeface="Tahoma" panose="020B0604030504040204" pitchFamily="34" charset="0"/>
                <a:cs typeface="Tahoma" panose="020B0604030504040204" pitchFamily="34" charset="0"/>
              </a:rPr>
              <a:t> - absence of electrical activity in the heart</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Atherosclerosis</a:t>
            </a:r>
            <a:r>
              <a:rPr lang="en-US" altLang="en-US" sz="2000" dirty="0">
                <a:solidFill>
                  <a:schemeClr val="bg2"/>
                </a:solidFill>
                <a:latin typeface="+mn-lt"/>
                <a:ea typeface="Tahoma" panose="020B0604030504040204" pitchFamily="34" charset="0"/>
                <a:cs typeface="Tahoma" panose="020B0604030504040204" pitchFamily="34" charset="0"/>
              </a:rPr>
              <a:t> - disease characterized by thickening and destruction of the arterial walls, caused by fatty deposits; arteries lose ability to dilate and carry oxygen-enriched blood</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Cardiogenic shock</a:t>
            </a:r>
            <a:r>
              <a:rPr lang="en-US" altLang="en-US" sz="2000" dirty="0">
                <a:solidFill>
                  <a:schemeClr val="bg2"/>
                </a:solidFill>
                <a:latin typeface="+mn-lt"/>
                <a:ea typeface="Tahoma" panose="020B0604030504040204" pitchFamily="34" charset="0"/>
                <a:cs typeface="Tahoma" panose="020B0604030504040204" pitchFamily="34" charset="0"/>
              </a:rPr>
              <a:t> - shock resulting from inadequate functioning of the heart</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Congestive heart failure (CHF) </a:t>
            </a:r>
            <a:r>
              <a:rPr lang="en-US" altLang="en-US" sz="2000" dirty="0">
                <a:solidFill>
                  <a:schemeClr val="bg2"/>
                </a:solidFill>
                <a:latin typeface="+mn-lt"/>
                <a:ea typeface="Tahoma" panose="020B0604030504040204" pitchFamily="34" charset="0"/>
                <a:cs typeface="Tahoma" panose="020B0604030504040204" pitchFamily="34" charset="0"/>
              </a:rPr>
              <a:t>- condition characterized by shortness of breath, fluid in the lungs and/or swelling of the body due to water retention usually in the lower legs. It is due to a damaged heart that cannot contract effectively. </a:t>
            </a:r>
          </a:p>
          <a:p>
            <a:pPr eaLnBrk="1" hangingPunct="1"/>
            <a:endParaRPr lang="en-US" altLang="en-US" sz="2000" dirty="0">
              <a:solidFill>
                <a:schemeClr val="bg2"/>
              </a:solidFill>
              <a:latin typeface="+mn-lt"/>
              <a:ea typeface="Tahoma" panose="020B0604030504040204" pitchFamily="34" charset="0"/>
              <a:cs typeface="Tahoma" panose="020B0604030504040204" pitchFamily="34" charset="0"/>
            </a:endParaRP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Coronary artery disease </a:t>
            </a:r>
            <a:r>
              <a:rPr lang="en-US" altLang="en-US" sz="2000" dirty="0">
                <a:solidFill>
                  <a:schemeClr val="bg2"/>
                </a:solidFill>
                <a:latin typeface="+mn-lt"/>
                <a:ea typeface="Tahoma" panose="020B0604030504040204" pitchFamily="34" charset="0"/>
                <a:cs typeface="Tahoma" panose="020B0604030504040204" pitchFamily="34" charset="0"/>
              </a:rPr>
              <a:t>- disease that causes the arteries that supply blood to the heart muscle to become hardened and narrowed. Also called coronary heart disease. </a:t>
            </a:r>
          </a:p>
          <a:p>
            <a:pPr eaLnBrk="1" hangingPunct="1"/>
            <a:endParaRPr lang="en-US" altLang="en-US" sz="2000" dirty="0">
              <a:solidFill>
                <a:schemeClr val="bg2"/>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4782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ea typeface="Tahoma" panose="020B0604030504040204" pitchFamily="34" charset="0"/>
                <a:cs typeface="Tahoma" panose="020B0604030504040204" pitchFamily="34" charset="0"/>
              </a:rPr>
              <a:t>Terms</a:t>
            </a:r>
          </a:p>
        </p:txBody>
      </p:sp>
      <p:sp>
        <p:nvSpPr>
          <p:cNvPr id="14339" name="Text Box 3"/>
          <p:cNvSpPr txBox="1">
            <a:spLocks noChangeArrowheads="1"/>
          </p:cNvSpPr>
          <p:nvPr/>
        </p:nvSpPr>
        <p:spPr bwMode="auto">
          <a:xfrm>
            <a:off x="838199" y="1219200"/>
            <a:ext cx="8048625" cy="471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ea typeface="ＭＳ Ｐゴシック" pitchFamily="34" charset="-128"/>
              </a:defRPr>
            </a:lvl9pPr>
          </a:lstStyle>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Diaphoresis</a:t>
            </a:r>
            <a:r>
              <a:rPr lang="en-US" altLang="en-US" sz="2000" dirty="0">
                <a:solidFill>
                  <a:schemeClr val="bg2"/>
                </a:solidFill>
                <a:latin typeface="+mn-lt"/>
                <a:ea typeface="Tahoma" panose="020B0604030504040204" pitchFamily="34" charset="0"/>
                <a:cs typeface="Tahoma" panose="020B0604030504040204" pitchFamily="34" charset="0"/>
              </a:rPr>
              <a:t> - perspiration or sweating due to a medical condition and not caused by normal exertion</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Dyspnea</a:t>
            </a:r>
            <a:r>
              <a:rPr lang="en-US" altLang="en-US" sz="2000" dirty="0">
                <a:solidFill>
                  <a:schemeClr val="bg2"/>
                </a:solidFill>
                <a:latin typeface="+mn-lt"/>
                <a:ea typeface="Tahoma" panose="020B0604030504040204" pitchFamily="34" charset="0"/>
                <a:cs typeface="Tahoma" panose="020B0604030504040204" pitchFamily="34" charset="0"/>
              </a:rPr>
              <a:t> - deep, labored respirations</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Dysrhythmia</a:t>
            </a:r>
            <a:r>
              <a:rPr lang="en-US" altLang="en-US" sz="2000" dirty="0">
                <a:solidFill>
                  <a:schemeClr val="bg2"/>
                </a:solidFill>
                <a:latin typeface="+mn-lt"/>
                <a:ea typeface="Tahoma" panose="020B0604030504040204" pitchFamily="34" charset="0"/>
                <a:cs typeface="Tahoma" panose="020B0604030504040204" pitchFamily="34" charset="0"/>
              </a:rPr>
              <a:t> - abnormal heart rhythm, also called arrhythmia</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Infarction</a:t>
            </a:r>
            <a:r>
              <a:rPr lang="en-US" altLang="en-US" sz="2000" dirty="0">
                <a:solidFill>
                  <a:schemeClr val="bg2"/>
                </a:solidFill>
                <a:latin typeface="+mn-lt"/>
                <a:ea typeface="Tahoma" panose="020B0604030504040204" pitchFamily="34" charset="0"/>
                <a:cs typeface="Tahoma" panose="020B0604030504040204" pitchFamily="34" charset="0"/>
              </a:rPr>
              <a:t> - death of tissue due to loss of blood flow</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Ischemia </a:t>
            </a:r>
            <a:r>
              <a:rPr lang="en-US" altLang="en-US" sz="2000" dirty="0">
                <a:solidFill>
                  <a:schemeClr val="bg2"/>
                </a:solidFill>
                <a:latin typeface="+mn-lt"/>
                <a:ea typeface="Tahoma" panose="020B0604030504040204" pitchFamily="34" charset="0"/>
                <a:cs typeface="Tahoma" panose="020B0604030504040204" pitchFamily="34" charset="0"/>
              </a:rPr>
              <a:t>- poor oxygen supply to tissue</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Myocardium</a:t>
            </a:r>
            <a:r>
              <a:rPr lang="en-US" altLang="en-US" sz="2000" dirty="0">
                <a:solidFill>
                  <a:schemeClr val="bg2"/>
                </a:solidFill>
                <a:latin typeface="+mn-lt"/>
                <a:ea typeface="Tahoma" panose="020B0604030504040204" pitchFamily="34" charset="0"/>
                <a:cs typeface="Tahoma" panose="020B0604030504040204" pitchFamily="34" charset="0"/>
              </a:rPr>
              <a:t> - another term for heart muscle</a:t>
            </a:r>
          </a:p>
          <a:p>
            <a:pPr eaLnBrk="1" hangingPunct="1"/>
            <a:r>
              <a:rPr lang="en-US" altLang="en-US" sz="2000" dirty="0">
                <a:solidFill>
                  <a:schemeClr val="bg2"/>
                </a:solidFill>
                <a:latin typeface="+mn-lt"/>
                <a:ea typeface="Tahoma" panose="020B0604030504040204" pitchFamily="34" charset="0"/>
                <a:cs typeface="Tahoma" panose="020B0604030504040204" pitchFamily="34" charset="0"/>
              </a:rPr>
              <a:t>  </a:t>
            </a:r>
          </a:p>
          <a:p>
            <a:pPr eaLnBrk="1" hangingPunct="1"/>
            <a:r>
              <a:rPr lang="en-US" altLang="en-US" sz="2000" b="1" dirty="0">
                <a:solidFill>
                  <a:schemeClr val="bg2"/>
                </a:solidFill>
                <a:latin typeface="+mn-lt"/>
                <a:ea typeface="Tahoma" panose="020B0604030504040204" pitchFamily="34" charset="0"/>
                <a:cs typeface="Tahoma" panose="020B0604030504040204" pitchFamily="34" charset="0"/>
              </a:rPr>
              <a:t>Necrosis</a:t>
            </a:r>
            <a:r>
              <a:rPr lang="en-US" altLang="en-US" sz="2000" dirty="0">
                <a:solidFill>
                  <a:schemeClr val="bg2"/>
                </a:solidFill>
                <a:latin typeface="+mn-lt"/>
                <a:ea typeface="Tahoma" panose="020B0604030504040204" pitchFamily="34" charset="0"/>
                <a:cs typeface="Tahoma" panose="020B0604030504040204" pitchFamily="34" charset="0"/>
              </a:rPr>
              <a:t> - tissue death</a:t>
            </a:r>
          </a:p>
          <a:p>
            <a:pPr eaLnBrk="1" hangingPunct="1"/>
            <a:endParaRPr lang="en-US" altLang="en-US" sz="2000" dirty="0">
              <a:solidFill>
                <a:schemeClr val="bg2"/>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1770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013_PPT_Template - (test)">
  <a:themeElements>
    <a:clrScheme name="Arrows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FF00"/>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FF00"/>
            </a:solidFill>
            <a:effectLst/>
            <a:latin typeface="Tahoma" pitchFamily="34"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7777FF"/>
        </a:hlink>
        <a:folHlink>
          <a:srgbClr val="6C6C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2013_PPT_Template - (test)</Template>
  <TotalTime>371</TotalTime>
  <Pages>21</Pages>
  <Words>3565</Words>
  <Application>Microsoft Office PowerPoint</Application>
  <PresentationFormat>On-screen Show (4:3)</PresentationFormat>
  <Paragraphs>474</Paragraphs>
  <Slides>58</Slides>
  <Notes>39</Notes>
  <HiddenSlides>0</HiddenSlides>
  <MMClips>5</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2013_PPT_Template - (test)</vt:lpstr>
      <vt:lpstr>BLS 2015 Cardiovascular Emergencies</vt:lpstr>
      <vt:lpstr>Cardiovascular Emergencies</vt:lpstr>
      <vt:lpstr>Introduction</vt:lpstr>
      <vt:lpstr>Practical Skills</vt:lpstr>
      <vt:lpstr>Learning Outcomes</vt:lpstr>
      <vt:lpstr>TERMS AND DEFINITIONS</vt:lpstr>
      <vt:lpstr>Terms</vt:lpstr>
      <vt:lpstr>Terms</vt:lpstr>
      <vt:lpstr>Terms</vt:lpstr>
      <vt:lpstr>Terms</vt:lpstr>
      <vt:lpstr>ANATOMY</vt:lpstr>
      <vt:lpstr>Anatomy</vt:lpstr>
      <vt:lpstr>Anatomy</vt:lpstr>
      <vt:lpstr>Anatomy</vt:lpstr>
      <vt:lpstr>Anatomy</vt:lpstr>
      <vt:lpstr>PATHOPHYSIOLOGY</vt:lpstr>
      <vt:lpstr>Myocardial Ischemia</vt:lpstr>
      <vt:lpstr>Coronary Thrombosis</vt:lpstr>
      <vt:lpstr>Coronary Thrombosis</vt:lpstr>
      <vt:lpstr>Coronary Thrombosis</vt:lpstr>
      <vt:lpstr>Coronary Thrombosis</vt:lpstr>
      <vt:lpstr>Atherosclerosis</vt:lpstr>
      <vt:lpstr>Vasospasm</vt:lpstr>
      <vt:lpstr>Causes of Chest Pain</vt:lpstr>
      <vt:lpstr>ACUTE CORONARY SYNDROMES</vt:lpstr>
      <vt:lpstr>Acute Coronary Syndrome</vt:lpstr>
      <vt:lpstr>Angina</vt:lpstr>
      <vt:lpstr>Acute Myocardial Infarction</vt:lpstr>
      <vt:lpstr>Atypical Presentations</vt:lpstr>
      <vt:lpstr>OTHER CARDIOVASCULAR EMEGENCIES</vt:lpstr>
      <vt:lpstr>Aortic Dissection</vt:lpstr>
      <vt:lpstr>CHF</vt:lpstr>
      <vt:lpstr>Cardiogenic Shock</vt:lpstr>
      <vt:lpstr>Pulmonary Embolus</vt:lpstr>
      <vt:lpstr>Hypertensive Emergencies</vt:lpstr>
      <vt:lpstr>PATIENT CARE</vt:lpstr>
      <vt:lpstr>Initial Assessment </vt:lpstr>
      <vt:lpstr>SICK/NOT SICK</vt:lpstr>
      <vt:lpstr>Key Clinical Indicators</vt:lpstr>
      <vt:lpstr>OPQRST: Patient History</vt:lpstr>
      <vt:lpstr>Physical Exam</vt:lpstr>
      <vt:lpstr>LUNG SOUNDS</vt:lpstr>
      <vt:lpstr>Lung Sounds</vt:lpstr>
      <vt:lpstr>Lung Sounds - Example</vt:lpstr>
      <vt:lpstr>Lung Sounds - Example</vt:lpstr>
      <vt:lpstr>Lung Sounds - Example</vt:lpstr>
      <vt:lpstr>Lung Sounds - Example</vt:lpstr>
      <vt:lpstr>Lung Sounds - Example</vt:lpstr>
      <vt:lpstr>Patient Care</vt:lpstr>
      <vt:lpstr>Patient Care</vt:lpstr>
      <vt:lpstr>Nitroglycerin</vt:lpstr>
      <vt:lpstr>Nitroglycerin</vt:lpstr>
      <vt:lpstr>Nitroglycerin</vt:lpstr>
      <vt:lpstr>Aspirin in the Field</vt:lpstr>
      <vt:lpstr>Aspirin in the Field</vt:lpstr>
      <vt:lpstr>Aspirin in the Field</vt:lpstr>
      <vt:lpstr>Aspirin in the Field</vt:lpstr>
      <vt:lpstr>Summary</vt:lpstr>
    </vt:vector>
  </TitlesOfParts>
  <Company>King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2010 Presentation</dc:subject>
  <dc:creator>Linker,Darren</dc:creator>
  <cp:lastModifiedBy>Shaffer, Allison</cp:lastModifiedBy>
  <cp:revision>35</cp:revision>
  <cp:lastPrinted>2009-04-22T19:24:48Z</cp:lastPrinted>
  <dcterms:created xsi:type="dcterms:W3CDTF">2014-12-21T00:10:33Z</dcterms:created>
  <dcterms:modified xsi:type="dcterms:W3CDTF">2015-01-07T16:25:10Z</dcterms:modified>
</cp:coreProperties>
</file>